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6" r:id="rId15"/>
    <p:sldId id="307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590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18">
            <a:extLst>
              <a:ext uri="{FF2B5EF4-FFF2-40B4-BE49-F238E27FC236}">
                <a16:creationId xmlns:a16="http://schemas.microsoft.com/office/drawing/2014/main" id="{9EACB302-73F0-48B2-9FA9-97EC73CA34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8295" y="-28135"/>
            <a:ext cx="10922377" cy="6942406"/>
          </a:xfrm>
          <a:custGeom>
            <a:avLst/>
            <a:gdLst>
              <a:gd name="connsiteX0" fmla="*/ 0 w 10138117"/>
              <a:gd name="connsiteY0" fmla="*/ 0 h 6858000"/>
              <a:gd name="connsiteX1" fmla="*/ 8432395 w 10138117"/>
              <a:gd name="connsiteY1" fmla="*/ 0 h 6858000"/>
              <a:gd name="connsiteX2" fmla="*/ 10138117 w 10138117"/>
              <a:gd name="connsiteY2" fmla="*/ 1705722 h 6858000"/>
              <a:gd name="connsiteX3" fmla="*/ 10138117 w 10138117"/>
              <a:gd name="connsiteY3" fmla="*/ 6858000 h 6858000"/>
              <a:gd name="connsiteX4" fmla="*/ 10138117 w 10138117"/>
              <a:gd name="connsiteY4" fmla="*/ 6858000 h 6858000"/>
              <a:gd name="connsiteX5" fmla="*/ 1705722 w 10138117"/>
              <a:gd name="connsiteY5" fmla="*/ 6858000 h 6858000"/>
              <a:gd name="connsiteX6" fmla="*/ 0 w 10138117"/>
              <a:gd name="connsiteY6" fmla="*/ 5152278 h 6858000"/>
              <a:gd name="connsiteX7" fmla="*/ 0 w 10138117"/>
              <a:gd name="connsiteY7" fmla="*/ 0 h 6858000"/>
              <a:gd name="connsiteX0" fmla="*/ 0 w 10138117"/>
              <a:gd name="connsiteY0" fmla="*/ 0 h 6914271"/>
              <a:gd name="connsiteX1" fmla="*/ 8432395 w 10138117"/>
              <a:gd name="connsiteY1" fmla="*/ 0 h 6914271"/>
              <a:gd name="connsiteX2" fmla="*/ 10138117 w 10138117"/>
              <a:gd name="connsiteY2" fmla="*/ 1705722 h 6914271"/>
              <a:gd name="connsiteX3" fmla="*/ 10138117 w 10138117"/>
              <a:gd name="connsiteY3" fmla="*/ 6858000 h 6914271"/>
              <a:gd name="connsiteX4" fmla="*/ 10138117 w 10138117"/>
              <a:gd name="connsiteY4" fmla="*/ 6858000 h 6914271"/>
              <a:gd name="connsiteX5" fmla="*/ 242682 w 10138117"/>
              <a:gd name="connsiteY5" fmla="*/ 6914271 h 6914271"/>
              <a:gd name="connsiteX6" fmla="*/ 0 w 10138117"/>
              <a:gd name="connsiteY6" fmla="*/ 5152278 h 6914271"/>
              <a:gd name="connsiteX7" fmla="*/ 0 w 10138117"/>
              <a:gd name="connsiteY7" fmla="*/ 0 h 6914271"/>
              <a:gd name="connsiteX0" fmla="*/ 689317 w 10827434"/>
              <a:gd name="connsiteY0" fmla="*/ 0 h 6914271"/>
              <a:gd name="connsiteX1" fmla="*/ 9121712 w 10827434"/>
              <a:gd name="connsiteY1" fmla="*/ 0 h 6914271"/>
              <a:gd name="connsiteX2" fmla="*/ 10827434 w 10827434"/>
              <a:gd name="connsiteY2" fmla="*/ 1705722 h 6914271"/>
              <a:gd name="connsiteX3" fmla="*/ 10827434 w 10827434"/>
              <a:gd name="connsiteY3" fmla="*/ 6858000 h 6914271"/>
              <a:gd name="connsiteX4" fmla="*/ 10827434 w 10827434"/>
              <a:gd name="connsiteY4" fmla="*/ 6858000 h 6914271"/>
              <a:gd name="connsiteX5" fmla="*/ 931999 w 10827434"/>
              <a:gd name="connsiteY5" fmla="*/ 6914271 h 6914271"/>
              <a:gd name="connsiteX6" fmla="*/ 0 w 10827434"/>
              <a:gd name="connsiteY6" fmla="*/ 5053804 h 6914271"/>
              <a:gd name="connsiteX7" fmla="*/ 689317 w 10827434"/>
              <a:gd name="connsiteY7" fmla="*/ 0 h 6914271"/>
              <a:gd name="connsiteX0" fmla="*/ 0 w 10925908"/>
              <a:gd name="connsiteY0" fmla="*/ 0 h 6928339"/>
              <a:gd name="connsiteX1" fmla="*/ 9220186 w 10925908"/>
              <a:gd name="connsiteY1" fmla="*/ 14068 h 6928339"/>
              <a:gd name="connsiteX2" fmla="*/ 10925908 w 10925908"/>
              <a:gd name="connsiteY2" fmla="*/ 1719790 h 6928339"/>
              <a:gd name="connsiteX3" fmla="*/ 10925908 w 10925908"/>
              <a:gd name="connsiteY3" fmla="*/ 6872068 h 6928339"/>
              <a:gd name="connsiteX4" fmla="*/ 10925908 w 10925908"/>
              <a:gd name="connsiteY4" fmla="*/ 6872068 h 6928339"/>
              <a:gd name="connsiteX5" fmla="*/ 1030473 w 10925908"/>
              <a:gd name="connsiteY5" fmla="*/ 6928339 h 6928339"/>
              <a:gd name="connsiteX6" fmla="*/ 98474 w 10925908"/>
              <a:gd name="connsiteY6" fmla="*/ 5067872 h 6928339"/>
              <a:gd name="connsiteX7" fmla="*/ 0 w 10925908"/>
              <a:gd name="connsiteY7" fmla="*/ 0 h 6928339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98474 w 10964580"/>
              <a:gd name="connsiteY6" fmla="*/ 5081939 h 6942406"/>
              <a:gd name="connsiteX7" fmla="*/ 0 w 10964580"/>
              <a:gd name="connsiteY7" fmla="*/ 14067 h 6942406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98474 w 10964580"/>
              <a:gd name="connsiteY6" fmla="*/ 5081939 h 6942406"/>
              <a:gd name="connsiteX7" fmla="*/ 0 w 10964580"/>
              <a:gd name="connsiteY7" fmla="*/ 14067 h 6942406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98474 w 10964580"/>
              <a:gd name="connsiteY6" fmla="*/ 5053804 h 6942406"/>
              <a:gd name="connsiteX7" fmla="*/ 0 w 10964580"/>
              <a:gd name="connsiteY7" fmla="*/ 14067 h 6942406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42203 w 10964580"/>
              <a:gd name="connsiteY6" fmla="*/ 5081939 h 6942406"/>
              <a:gd name="connsiteX7" fmla="*/ 0 w 10964580"/>
              <a:gd name="connsiteY7" fmla="*/ 14067 h 6942406"/>
              <a:gd name="connsiteX0" fmla="*/ 42203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88270 w 10922377"/>
              <a:gd name="connsiteY5" fmla="*/ 6942406 h 6942406"/>
              <a:gd name="connsiteX6" fmla="*/ 0 w 10922377"/>
              <a:gd name="connsiteY6" fmla="*/ 5081939 h 6942406"/>
              <a:gd name="connsiteX7" fmla="*/ 42203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88270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88270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31999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31999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377" h="6942406">
                <a:moveTo>
                  <a:pt x="28135" y="28134"/>
                </a:moveTo>
                <a:lnTo>
                  <a:pt x="10922377" y="0"/>
                </a:lnTo>
                <a:lnTo>
                  <a:pt x="10883705" y="1733857"/>
                </a:lnTo>
                <a:lnTo>
                  <a:pt x="10883705" y="6886135"/>
                </a:lnTo>
                <a:lnTo>
                  <a:pt x="10883705" y="6886135"/>
                </a:lnTo>
                <a:lnTo>
                  <a:pt x="931999" y="6942406"/>
                </a:lnTo>
                <a:cubicBezTo>
                  <a:pt x="958958" y="6111235"/>
                  <a:pt x="577952" y="5519215"/>
                  <a:pt x="0" y="5081939"/>
                </a:cubicBezTo>
                <a:lnTo>
                  <a:pt x="28135" y="28134"/>
                </a:lnTo>
                <a:close/>
              </a:path>
            </a:pathLst>
          </a:custGeo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2571FA-D984-4EB8-881E-3467D3DBB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8763" y="590550"/>
            <a:ext cx="8736012" cy="94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BB1511F-707E-451D-B122-93200F091B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8763" y="2193925"/>
            <a:ext cx="2462212" cy="3532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5884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4E5E057E-2B10-4DFC-ADFC-A5476F8A1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9DAA5D0-23AF-47C7-8D2E-7D544B6DF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0" y="4323643"/>
            <a:ext cx="5795453" cy="1988911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/>
          <a:lstStyle/>
          <a:p>
            <a:pPr marL="0" indent="0">
              <a:buNone/>
            </a:pPr>
            <a:endParaRPr lang="pt-BR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</a:rPr>
              <a:t>ESTUDO 5</a:t>
            </a:r>
          </a:p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</a:rPr>
              <a:t>Dívida Impagável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05368" y="1071118"/>
            <a:ext cx="4205532" cy="4182364"/>
          </a:xfrm>
          <a:solidFill>
            <a:schemeClr val="accent1">
              <a:alpha val="9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Porque nação se levantará contra nação, e reino, contra reino. Haverá fomes e terremotos em vários lugares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124" y="500692"/>
            <a:ext cx="4205532" cy="4182364"/>
          </a:xfrm>
          <a:solidFill>
            <a:schemeClr val="accent1">
              <a:lumMod val="75000"/>
              <a:alpha val="6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000" dirty="0"/>
              <a:t>os seres humanos serão egoístas, avarentos, orgulhosos, arrogantes, blasfemadores, desobedientes aos pais, ingratos, ímpios, sem afeição natural, implacáveis, caluniadores...</a:t>
            </a:r>
            <a:endParaRPr lang="id-ID" altLang="pt-BR" sz="20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155" y="403563"/>
            <a:ext cx="4205532" cy="4182364"/>
          </a:xfrm>
          <a:solidFill>
            <a:schemeClr val="accent1">
              <a:lumMod val="75000"/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000" dirty="0"/>
              <a:t>sem domínio de si, cruéis, inimigos do bem, traidores, atrevidos, convencidos, mais amigos dos prazeres do que amigos de Deus, tendo forma de piedade, mas negando o poder dela.</a:t>
            </a:r>
            <a:endParaRPr lang="id-ID" altLang="pt-BR" sz="2000" b="1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3976" y="969875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3000" dirty="0">
                <a:solidFill>
                  <a:srgbClr val="FFC000"/>
                </a:solidFill>
              </a:rPr>
              <a:t>03.</a:t>
            </a:r>
            <a:r>
              <a:rPr lang="pt-BR" sz="3000" dirty="0"/>
              <a:t> Que sinais na natureza Jesus apresentou? </a:t>
            </a:r>
            <a:r>
              <a:rPr lang="pt-BR" sz="3000" dirty="0" err="1">
                <a:solidFill>
                  <a:srgbClr val="FFC000"/>
                </a:solidFill>
              </a:rPr>
              <a:t>Mt</a:t>
            </a:r>
            <a:r>
              <a:rPr lang="pt-BR" sz="3000" dirty="0">
                <a:solidFill>
                  <a:srgbClr val="FFC000"/>
                </a:solidFill>
              </a:rPr>
              <a:t> 24:7,29; </a:t>
            </a:r>
            <a:r>
              <a:rPr lang="pt-BR" sz="3000" dirty="0" err="1">
                <a:solidFill>
                  <a:srgbClr val="FFC000"/>
                </a:solidFill>
              </a:rPr>
              <a:t>Ap</a:t>
            </a:r>
            <a:r>
              <a:rPr lang="pt-BR" sz="3000" dirty="0">
                <a:solidFill>
                  <a:srgbClr val="FFC000"/>
                </a:solidFill>
              </a:rPr>
              <a:t> 6:12-14</a:t>
            </a:r>
            <a:endParaRPr lang="id-ID" altLang="pt-BR" sz="30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01E678D-A4F8-4FB6-B3D3-27BD4CA3D3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368" y="1121918"/>
            <a:ext cx="4205532" cy="4182364"/>
          </a:xfrm>
          <a:solidFill>
            <a:srgbClr val="002060">
              <a:alpha val="49000"/>
            </a:srgb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200" dirty="0"/>
              <a:t>— Logo em seguida à tribulação daqueles dias, o sol escurecerá, a lua não dará a sua claridade.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pt-BR" sz="22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1800" dirty="0">
                <a:solidFill>
                  <a:srgbClr val="FFC000"/>
                </a:solidFill>
              </a:rPr>
              <a:t>19/05/1780 – o escurecimento do sol e lua de sangue</a:t>
            </a:r>
            <a:endParaRPr lang="id-ID" altLang="pt-BR" sz="18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7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268" y="931418"/>
            <a:ext cx="4205532" cy="4182364"/>
          </a:xfrm>
          <a:solidFill>
            <a:schemeClr val="accent1">
              <a:lumMod val="75000"/>
              <a:alpha val="7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200" dirty="0"/>
              <a:t>...o céu recolheu-se como um pergaminho quando se enrola. Então todos os montes e as ilhas foram movidos do seu lugar.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pt-BR" sz="22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000" dirty="0">
                <a:solidFill>
                  <a:srgbClr val="FFC000"/>
                </a:solidFill>
              </a:rPr>
              <a:t>01/11/1755 – o grande terremoto de Lisboa</a:t>
            </a:r>
            <a:endParaRPr lang="id-ID" altLang="pt-BR" sz="20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75361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200" dirty="0"/>
              <a:t>...as estrelas do céu caíram sobre a terra, como a figueira deixa cair os seus figos verdes quando sacudida por um vento forte.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pt-BR" sz="22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000" dirty="0">
                <a:solidFill>
                  <a:srgbClr val="FFC000"/>
                </a:solidFill>
              </a:rPr>
              <a:t>12/11/1833 – chuva de meteoros. </a:t>
            </a:r>
            <a:endParaRPr lang="id-ID" altLang="pt-BR" sz="20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0" y="187121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05.</a:t>
            </a:r>
            <a:r>
              <a:rPr lang="pt-BR" sz="2400" dirty="0"/>
              <a:t> O que nos garante que a confissão dos nossos pecados a Deus é ouvida por Ele e que Ele nos perdoa? </a:t>
            </a:r>
            <a:r>
              <a:rPr lang="pt-BR" sz="2400" dirty="0" err="1">
                <a:solidFill>
                  <a:srgbClr val="FFC000"/>
                </a:solidFill>
              </a:rPr>
              <a:t>Is</a:t>
            </a:r>
            <a:r>
              <a:rPr lang="pt-BR" sz="2400" dirty="0">
                <a:solidFill>
                  <a:srgbClr val="FFC000"/>
                </a:solidFill>
              </a:rPr>
              <a:t> 55:6,7; </a:t>
            </a:r>
            <a:r>
              <a:rPr lang="pt-BR" sz="2400" dirty="0" err="1">
                <a:solidFill>
                  <a:srgbClr val="FFC000"/>
                </a:solidFill>
              </a:rPr>
              <a:t>Mq</a:t>
            </a:r>
            <a:r>
              <a:rPr lang="pt-BR" sz="2400" dirty="0">
                <a:solidFill>
                  <a:srgbClr val="FFC000"/>
                </a:solidFill>
              </a:rPr>
              <a:t> 7:7,19; </a:t>
            </a:r>
            <a:r>
              <a:rPr lang="pt-BR" sz="2400" dirty="0" err="1">
                <a:solidFill>
                  <a:srgbClr val="FFC000"/>
                </a:solidFill>
              </a:rPr>
              <a:t>Lc</a:t>
            </a:r>
            <a:r>
              <a:rPr lang="pt-BR" sz="2400" dirty="0">
                <a:solidFill>
                  <a:srgbClr val="FFC000"/>
                </a:solidFill>
              </a:rPr>
              <a:t> 15:1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0" y="187121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Busquem o Senhor enquanto ele pode ser encontrado; invoquem-no enquanto ele está perto.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1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0400" y="34721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/>
              <a:t>Deus garante que está sempre disposto a nos perdoar e transformar a nossa vida! </a:t>
            </a:r>
            <a:endParaRPr lang="id-ID" altLang="pt-BR" sz="28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6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6CA0A001-B7BA-4BD9-8CA3-C8D410B6D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567" y="1147317"/>
            <a:ext cx="4907027" cy="4879995"/>
          </a:xfr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200" dirty="0"/>
              <a:t>Segundo </a:t>
            </a:r>
            <a:r>
              <a:rPr lang="pt-BR" sz="2200" dirty="0">
                <a:solidFill>
                  <a:srgbClr val="FFC000"/>
                </a:solidFill>
              </a:rPr>
              <a:t>Sérgio de </a:t>
            </a:r>
            <a:r>
              <a:rPr lang="pt-BR" sz="2200" dirty="0" err="1">
                <a:solidFill>
                  <a:srgbClr val="FFC000"/>
                </a:solidFill>
              </a:rPr>
              <a:t>Iudícibus</a:t>
            </a:r>
            <a:r>
              <a:rPr lang="pt-BR" sz="2200" dirty="0"/>
              <a:t>, uma importante ferramenta que a Contabilidade dispõe para a constatação sobre a saúde econômica das empresas é a análise das </a:t>
            </a:r>
            <a:r>
              <a:rPr lang="pt-BR" sz="2200" dirty="0">
                <a:solidFill>
                  <a:srgbClr val="FFC000"/>
                </a:solidFill>
              </a:rPr>
              <a:t>demonstrações financeiras</a:t>
            </a:r>
            <a:r>
              <a:rPr lang="pt-B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0400" y="34721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>
                <a:solidFill>
                  <a:srgbClr val="FFC000"/>
                </a:solidFill>
              </a:rPr>
              <a:t>06.</a:t>
            </a:r>
            <a:r>
              <a:rPr lang="pt-BR" sz="2800" dirty="0"/>
              <a:t> Que benefícios irá lhe trazer a fé vivida dessa forma? </a:t>
            </a:r>
            <a:r>
              <a:rPr lang="pt-BR" sz="2800" dirty="0" err="1">
                <a:solidFill>
                  <a:srgbClr val="FFC000"/>
                </a:solidFill>
              </a:rPr>
              <a:t>Ef</a:t>
            </a:r>
            <a:r>
              <a:rPr lang="pt-BR" sz="2800" dirty="0">
                <a:solidFill>
                  <a:srgbClr val="FFC000"/>
                </a:solidFill>
              </a:rPr>
              <a:t> 6:16; </a:t>
            </a:r>
            <a:r>
              <a:rPr lang="pt-BR" sz="2800" dirty="0" err="1">
                <a:solidFill>
                  <a:srgbClr val="FFC000"/>
                </a:solidFill>
              </a:rPr>
              <a:t>Tg</a:t>
            </a:r>
            <a:r>
              <a:rPr lang="pt-BR" sz="2800" dirty="0">
                <a:solidFill>
                  <a:srgbClr val="FFC000"/>
                </a:solidFill>
              </a:rPr>
              <a:t> 1:5,6; </a:t>
            </a:r>
            <a:r>
              <a:rPr lang="pt-BR" sz="2800" dirty="0" err="1">
                <a:solidFill>
                  <a:srgbClr val="FFC000"/>
                </a:solidFill>
              </a:rPr>
              <a:t>Mt</a:t>
            </a:r>
            <a:r>
              <a:rPr lang="pt-BR" sz="2800" dirty="0">
                <a:solidFill>
                  <a:srgbClr val="FFC000"/>
                </a:solidFill>
              </a:rPr>
              <a:t> 17:20</a:t>
            </a:r>
            <a:endParaRPr lang="id-ID" altLang="pt-BR" sz="28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9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0400" y="34721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Jesus respondeu: — Por causa da pequenez da fé que vocês têm. Pois em verdade lhes digo que, se tiverem fé como um grão de mostarda... 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1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0400" y="34721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dirão a este monte: “Mude-se daqui para lá”, e ele se mudará. Nada lhes será impossível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7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335" y="46312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/>
              <a:t>Você percebe que está nos planos amoráveis de Deus lhe perdoar e lhe dar a paz?</a:t>
            </a:r>
            <a:endParaRPr lang="id-ID" altLang="pt-BR" sz="28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3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335" y="46312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600" dirty="0"/>
              <a:t>Você deseja administrar a sua vida em acordo com os conceitos de fé e arrependimento aprendidos na Bíblia?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1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1148" y="1923449"/>
            <a:ext cx="4205532" cy="4182364"/>
          </a:xfr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dirty="0"/>
              <a:t>Empreendedore</a:t>
            </a:r>
            <a:r>
              <a:rPr lang="pt-BR" sz="2800" dirty="0"/>
              <a:t>s e investidores gostariam de ter sempre diagnósticos infalíveis!</a:t>
            </a:r>
            <a:endParaRPr lang="pt-BR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7068" y="133781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Será que a Bíblia, corretamente estudada, apresenta uma análise e um diagnóstico preciso do que vai acontecer com este mundo?</a:t>
            </a:r>
            <a:endParaRPr lang="pt-BR" sz="235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6523" y="182833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600" dirty="0">
                <a:solidFill>
                  <a:srgbClr val="FFC000"/>
                </a:solidFill>
              </a:rPr>
              <a:t>01.</a:t>
            </a:r>
            <a:r>
              <a:rPr lang="pt-BR" sz="2600" dirty="0"/>
              <a:t> Que pergunta instigante os discípulos fizeram a Jesus sobre o fim do mundo? </a:t>
            </a:r>
            <a:r>
              <a:rPr lang="pt-BR" sz="2600" dirty="0" err="1">
                <a:solidFill>
                  <a:srgbClr val="FFC000"/>
                </a:solidFill>
              </a:rPr>
              <a:t>Mt</a:t>
            </a:r>
            <a:r>
              <a:rPr lang="pt-BR" sz="2600" dirty="0">
                <a:solidFill>
                  <a:srgbClr val="FFC000"/>
                </a:solidFill>
              </a:rPr>
              <a:t> 24:1-3</a:t>
            </a:r>
            <a:endParaRPr lang="id-ID" altLang="pt-BR" sz="26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29422" y="42341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/>
              <a:t>— Diga-nos quando essas coisas vão acontecer e que sinal haverá da sua vinda e do fim dos tempos.</a:t>
            </a:r>
            <a:endParaRPr lang="id-ID" altLang="pt-BR" sz="2800" dirty="0">
              <a:solidFill>
                <a:schemeClr val="bg1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435" y="987405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100" dirty="0"/>
              <a:t>Jesus providenciou um relato completo, tanto em relação ao cumprimento da destruição do templo de Jerusalém, que ocorreu em </a:t>
            </a:r>
            <a:r>
              <a:rPr lang="pt-BR" sz="2100" dirty="0">
                <a:solidFill>
                  <a:srgbClr val="FFC000"/>
                </a:solidFill>
              </a:rPr>
              <a:t>70 </a:t>
            </a:r>
            <a:r>
              <a:rPr lang="pt-BR" sz="2100" dirty="0" err="1">
                <a:solidFill>
                  <a:srgbClr val="FFC000"/>
                </a:solidFill>
              </a:rPr>
              <a:t>d.C</a:t>
            </a:r>
            <a:r>
              <a:rPr lang="pt-BR" sz="2100" dirty="0">
                <a:solidFill>
                  <a:srgbClr val="FFC000"/>
                </a:solidFill>
              </a:rPr>
              <a:t>,</a:t>
            </a:r>
            <a:r>
              <a:rPr lang="pt-BR" sz="2100" dirty="0"/>
              <a:t> quando não ficou pedra sobre pedra.</a:t>
            </a:r>
            <a:endParaRPr lang="id-ID" altLang="pt-BR" sz="21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05003" y="1492563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02.</a:t>
            </a:r>
            <a:r>
              <a:rPr lang="pt-BR" sz="2400" dirty="0"/>
              <a:t> Que sinais no mundo social Jesus e o apóstolo Paulo apresentaram?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24:6,7,10; 2 </a:t>
            </a:r>
            <a:r>
              <a:rPr lang="pt-BR" sz="2400" dirty="0" err="1">
                <a:solidFill>
                  <a:srgbClr val="FFC000"/>
                </a:solidFill>
              </a:rPr>
              <a:t>Tm</a:t>
            </a:r>
            <a:r>
              <a:rPr lang="pt-BR" sz="2400" dirty="0">
                <a:solidFill>
                  <a:srgbClr val="FFC000"/>
                </a:solidFill>
              </a:rPr>
              <a:t> 3:1-5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1468" y="162991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300"/>
              <a:t>E vocês ouvirão falar de guerras e rumores de guerras. Fiquem atentos e não se assustem, porque é necessário que isso aconteça, mas ainda não é o fim...</a:t>
            </a:r>
            <a:endParaRPr lang="id-ID" altLang="pt-BR" sz="2300" dirty="0">
              <a:solidFill>
                <a:srgbClr val="FF0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15000</TotalTime>
  <Words>553</Words>
  <Application>Microsoft Office PowerPoint</Application>
  <PresentationFormat>Widescreen</PresentationFormat>
  <Paragraphs>32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55199</cp:lastModifiedBy>
  <cp:revision>10</cp:revision>
  <dcterms:created xsi:type="dcterms:W3CDTF">2022-10-31T17:44:27Z</dcterms:created>
  <dcterms:modified xsi:type="dcterms:W3CDTF">2022-12-05T21:53:23Z</dcterms:modified>
</cp:coreProperties>
</file>