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309" r:id="rId4"/>
    <p:sldId id="294" r:id="rId5"/>
    <p:sldId id="295" r:id="rId6"/>
    <p:sldId id="298" r:id="rId7"/>
    <p:sldId id="299" r:id="rId8"/>
    <p:sldId id="297" r:id="rId9"/>
    <p:sldId id="308" r:id="rId10"/>
    <p:sldId id="300" r:id="rId11"/>
    <p:sldId id="296" r:id="rId12"/>
    <p:sldId id="301" r:id="rId13"/>
    <p:sldId id="302" r:id="rId14"/>
    <p:sldId id="307" r:id="rId15"/>
    <p:sldId id="310" r:id="rId16"/>
    <p:sldId id="311" r:id="rId17"/>
    <p:sldId id="312" r:id="rId18"/>
    <p:sldId id="313" r:id="rId19"/>
    <p:sldId id="314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1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118C3382-C8BA-4EA4-9CED-7BAC04230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0468" y="1337818"/>
            <a:ext cx="4205532" cy="4182364"/>
          </a:xfrm>
          <a:prstGeom prst="ellipse">
            <a:avLst/>
          </a:prstGeom>
          <a:solidFill>
            <a:schemeClr val="accent1">
              <a:lumMod val="75000"/>
              <a:alpha val="49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1E1DCB-D40A-42F3-8AD1-5A8868640C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0572"/>
            </a:avLst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56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636001" y="2917373"/>
            <a:ext cx="2365829" cy="3193143"/>
          </a:xfrm>
          <a:custGeom>
            <a:avLst/>
            <a:gdLst>
              <a:gd name="connsiteX0" fmla="*/ 0 w 2365829"/>
              <a:gd name="connsiteY0" fmla="*/ 0 h 3193143"/>
              <a:gd name="connsiteX1" fmla="*/ 2365829 w 2365829"/>
              <a:gd name="connsiteY1" fmla="*/ 0 h 3193143"/>
              <a:gd name="connsiteX2" fmla="*/ 2365829 w 2365829"/>
              <a:gd name="connsiteY2" fmla="*/ 3193143 h 3193143"/>
              <a:gd name="connsiteX3" fmla="*/ 0 w 2365829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9" h="3193143">
                <a:moveTo>
                  <a:pt x="0" y="0"/>
                </a:moveTo>
                <a:lnTo>
                  <a:pt x="2365829" y="0"/>
                </a:lnTo>
                <a:lnTo>
                  <a:pt x="2365829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981372" y="711201"/>
            <a:ext cx="4673600" cy="3193143"/>
          </a:xfrm>
          <a:custGeom>
            <a:avLst/>
            <a:gdLst>
              <a:gd name="connsiteX0" fmla="*/ 0 w 4673600"/>
              <a:gd name="connsiteY0" fmla="*/ 0 h 3193143"/>
              <a:gd name="connsiteX1" fmla="*/ 4673600 w 4673600"/>
              <a:gd name="connsiteY1" fmla="*/ 0 h 3193143"/>
              <a:gd name="connsiteX2" fmla="*/ 4673600 w 4673600"/>
              <a:gd name="connsiteY2" fmla="*/ 3193143 h 3193143"/>
              <a:gd name="connsiteX3" fmla="*/ 0 w 4673600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3600" h="3193143">
                <a:moveTo>
                  <a:pt x="0" y="0"/>
                </a:moveTo>
                <a:lnTo>
                  <a:pt x="4673600" y="0"/>
                </a:lnTo>
                <a:lnTo>
                  <a:pt x="4673600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90601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A6BBABA-574D-4E1C-9EC5-77EC4050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671" y="299811"/>
            <a:ext cx="960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E0FC24D-016D-4096-831C-0488661E3E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758" y="18255"/>
            <a:ext cx="1867123" cy="132556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7E58951-ACFE-40EE-A0E1-8A8525C572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8" y="5724659"/>
            <a:ext cx="1215339" cy="10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7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ço Reservado para Imagem 18" descr="Graduados da faculdade comemorando e conversando">
            <a:extLst>
              <a:ext uri="{FF2B5EF4-FFF2-40B4-BE49-F238E27FC236}">
                <a16:creationId xmlns:a16="http://schemas.microsoft.com/office/drawing/2014/main" id="{4E5E057E-2B10-4DFC-ADFC-A5476F8A15E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D7A921D-F5B7-4EE7-BE35-CDC9ADCB52EA}"/>
              </a:ext>
            </a:extLst>
          </p:cNvPr>
          <p:cNvSpPr/>
          <p:nvPr/>
        </p:nvSpPr>
        <p:spPr>
          <a:xfrm>
            <a:off x="2322394" y="4380932"/>
            <a:ext cx="7547212" cy="204716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/>
              <a:t>ESTUDO 21</a:t>
            </a:r>
          </a:p>
          <a:p>
            <a:pPr algn="ctr"/>
            <a:r>
              <a:rPr lang="pt-BR" sz="4400" b="1" dirty="0"/>
              <a:t>UPGRADE NA CARREIRA</a:t>
            </a:r>
            <a:endParaRPr lang="pt-BR" sz="4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2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E63B83FE-6AEE-422F-86E7-79B22745A9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7188" y="855444"/>
            <a:ext cx="4214988" cy="4191768"/>
          </a:xfrm>
          <a:solidFill>
            <a:schemeClr val="accent1">
              <a:alpha val="93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800" dirty="0">
                <a:solidFill>
                  <a:srgbClr val="FFC000"/>
                </a:solidFill>
              </a:rPr>
              <a:t>02.</a:t>
            </a:r>
            <a:r>
              <a:rPr lang="pt-BR" sz="2800" dirty="0"/>
              <a:t> Como é procedido o batismo no formato bíblico? </a:t>
            </a:r>
            <a:r>
              <a:rPr lang="pt-BR" sz="2800" dirty="0" err="1">
                <a:solidFill>
                  <a:srgbClr val="FFC000"/>
                </a:solidFill>
              </a:rPr>
              <a:t>Ef</a:t>
            </a:r>
            <a:r>
              <a:rPr lang="pt-BR" sz="2800" dirty="0">
                <a:solidFill>
                  <a:srgbClr val="FFC000"/>
                </a:solidFill>
              </a:rPr>
              <a:t> 4:5; </a:t>
            </a:r>
            <a:r>
              <a:rPr lang="pt-BR" sz="2800" dirty="0" err="1">
                <a:solidFill>
                  <a:srgbClr val="FFC000"/>
                </a:solidFill>
              </a:rPr>
              <a:t>Mt</a:t>
            </a:r>
            <a:r>
              <a:rPr lang="pt-BR" sz="2800" dirty="0">
                <a:solidFill>
                  <a:srgbClr val="FFC000"/>
                </a:solidFill>
              </a:rPr>
              <a:t> 3:13-17; At 8:38-39; </a:t>
            </a:r>
            <a:r>
              <a:rPr lang="pt-BR" sz="2800" dirty="0" err="1">
                <a:solidFill>
                  <a:srgbClr val="FFC000"/>
                </a:solidFill>
              </a:rPr>
              <a:t>Jo</a:t>
            </a:r>
            <a:r>
              <a:rPr lang="pt-BR" sz="2800" dirty="0">
                <a:solidFill>
                  <a:srgbClr val="FFC000"/>
                </a:solidFill>
              </a:rPr>
              <a:t> 3:23</a:t>
            </a:r>
            <a:endParaRPr lang="id-ID" altLang="pt-BR" sz="26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5325921-29F7-43B7-989A-6A250CFF71B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093" y="718275"/>
            <a:ext cx="4708478" cy="4645295"/>
          </a:xfrm>
          <a:solidFill>
            <a:schemeClr val="accent1">
              <a:lumMod val="75000"/>
              <a:alpha val="8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600" dirty="0"/>
              <a:t>Por esse tempo, Jesus foi da Galileia para o rio Jordão, a fim de que João o </a:t>
            </a:r>
            <a:r>
              <a:rPr lang="pt-BR" sz="2600" dirty="0">
                <a:solidFill>
                  <a:srgbClr val="FFC000"/>
                </a:solidFill>
              </a:rPr>
              <a:t>batizasse</a:t>
            </a:r>
            <a:r>
              <a:rPr lang="pt-BR" sz="2600" dirty="0"/>
              <a:t>. </a:t>
            </a:r>
            <a:endParaRPr lang="id-ID" altLang="pt-BR" sz="26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0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A25BEC1-30FD-4B60-8A07-173B4D7127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48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484936"/>
            <a:ext cx="4957889" cy="4833977"/>
          </a:xfrm>
          <a:solidFill>
            <a:schemeClr val="accent1">
              <a:lumMod val="75000"/>
              <a:alpha val="8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A palavra batismo significa </a:t>
            </a:r>
            <a:r>
              <a:rPr lang="pt-BR" sz="2400" dirty="0">
                <a:solidFill>
                  <a:srgbClr val="FFC000"/>
                </a:solidFill>
              </a:rPr>
              <a:t>mergulhar, submergir</a:t>
            </a:r>
            <a:r>
              <a:rPr lang="pt-BR" sz="2400" dirty="0"/>
              <a:t>. Não há dúvidas de que só existe </a:t>
            </a:r>
            <a:r>
              <a:rPr lang="pt-BR" sz="2400" dirty="0">
                <a:solidFill>
                  <a:srgbClr val="FFC000"/>
                </a:solidFill>
              </a:rPr>
              <a:t>um tipo de batismo </a:t>
            </a:r>
            <a:r>
              <a:rPr lang="pt-BR" sz="2400" dirty="0"/>
              <a:t>que é bíblico, quando há muita água e a pessoa é </a:t>
            </a:r>
            <a:r>
              <a:rPr lang="pt-BR" sz="2400" dirty="0">
                <a:solidFill>
                  <a:srgbClr val="FFC000"/>
                </a:solidFill>
              </a:rPr>
              <a:t>submergida</a:t>
            </a:r>
            <a:r>
              <a:rPr lang="pt-BR" sz="2400" dirty="0"/>
              <a:t> nela.</a:t>
            </a:r>
            <a:endParaRPr lang="id-ID" altLang="pt-BR" sz="2400" b="1" dirty="0">
              <a:solidFill>
                <a:srgbClr val="FFC000"/>
              </a:solidFill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6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6DF14C4A-9D03-409E-A2A7-96919927DB2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3821" y="1337818"/>
            <a:ext cx="4637711" cy="4612162"/>
          </a:xfrm>
          <a:solidFill>
            <a:schemeClr val="accent1">
              <a:lumMod val="75000"/>
              <a:alpha val="69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800" dirty="0"/>
              <a:t>Se você não teve essa </a:t>
            </a:r>
            <a:r>
              <a:rPr lang="pt-BR" sz="2800" dirty="0">
                <a:solidFill>
                  <a:srgbClr val="FFC000"/>
                </a:solidFill>
              </a:rPr>
              <a:t>experiência</a:t>
            </a:r>
            <a:r>
              <a:rPr lang="pt-BR" sz="2800" dirty="0"/>
              <a:t> do batismo por </a:t>
            </a:r>
            <a:r>
              <a:rPr lang="pt-BR" sz="2800" dirty="0">
                <a:solidFill>
                  <a:srgbClr val="FFC000"/>
                </a:solidFill>
              </a:rPr>
              <a:t>imersão</a:t>
            </a:r>
            <a:r>
              <a:rPr lang="pt-BR" sz="2800" dirty="0"/>
              <a:t>, você </a:t>
            </a:r>
            <a:r>
              <a:rPr lang="pt-BR" sz="2800" dirty="0">
                <a:solidFill>
                  <a:srgbClr val="FFC000"/>
                </a:solidFill>
              </a:rPr>
              <a:t>nunca</a:t>
            </a:r>
            <a:r>
              <a:rPr lang="pt-BR" sz="2800" dirty="0"/>
              <a:t> foi batizado!</a:t>
            </a:r>
            <a:endParaRPr lang="id-ID" altLang="pt-BR" sz="2400" i="1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3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42276"/>
            <a:ext cx="4800521" cy="4774075"/>
          </a:xfrm>
          <a:solidFill>
            <a:schemeClr val="accent1">
              <a:lumMod val="75000"/>
              <a:alpha val="71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600" dirty="0">
                <a:solidFill>
                  <a:srgbClr val="FFC000"/>
                </a:solidFill>
              </a:rPr>
              <a:t>03.</a:t>
            </a:r>
            <a:r>
              <a:rPr lang="pt-BR" sz="2600" dirty="0"/>
              <a:t> Por que Jesus não foi batizado quando era criança? Quem está apto a ser batizado? </a:t>
            </a:r>
            <a:r>
              <a:rPr lang="pt-BR" sz="2600" dirty="0" err="1">
                <a:solidFill>
                  <a:srgbClr val="FFC000"/>
                </a:solidFill>
              </a:rPr>
              <a:t>Lc</a:t>
            </a:r>
            <a:r>
              <a:rPr lang="pt-BR" sz="2600" dirty="0">
                <a:solidFill>
                  <a:srgbClr val="FFC000"/>
                </a:solidFill>
              </a:rPr>
              <a:t> 2:22; I </a:t>
            </a:r>
            <a:r>
              <a:rPr lang="pt-BR" sz="2600" dirty="0" err="1">
                <a:solidFill>
                  <a:srgbClr val="FFC000"/>
                </a:solidFill>
              </a:rPr>
              <a:t>Jo</a:t>
            </a:r>
            <a:r>
              <a:rPr lang="pt-BR" sz="2600" dirty="0">
                <a:solidFill>
                  <a:srgbClr val="FFC000"/>
                </a:solidFill>
              </a:rPr>
              <a:t> 1:9; At 2:38, 41-42; 8:36-37; </a:t>
            </a:r>
            <a:r>
              <a:rPr lang="pt-BR" sz="2600" dirty="0" err="1">
                <a:solidFill>
                  <a:srgbClr val="FFC000"/>
                </a:solidFill>
              </a:rPr>
              <a:t>Pv</a:t>
            </a:r>
            <a:r>
              <a:rPr lang="pt-BR" sz="2600" dirty="0">
                <a:solidFill>
                  <a:srgbClr val="FFC000"/>
                </a:solidFill>
              </a:rPr>
              <a:t> 23:26</a:t>
            </a:r>
            <a:endParaRPr lang="id-ID" altLang="pt-BR" sz="2600" i="1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9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12596" y="834407"/>
            <a:ext cx="4605866" cy="4511414"/>
          </a:xfrm>
          <a:solidFill>
            <a:schemeClr val="accent1">
              <a:lumMod val="75000"/>
              <a:alpha val="7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600" dirty="0"/>
              <a:t> </a:t>
            </a:r>
            <a:r>
              <a:rPr lang="pt-BR" sz="2800" dirty="0"/>
              <a:t>Passados os dias da </a:t>
            </a:r>
            <a:r>
              <a:rPr lang="pt-BR" sz="2800" dirty="0">
                <a:solidFill>
                  <a:srgbClr val="FFC000"/>
                </a:solidFill>
              </a:rPr>
              <a:t>purificação </a:t>
            </a:r>
            <a:r>
              <a:rPr lang="pt-BR" sz="2800" dirty="0"/>
              <a:t>deles segundo a Lei de Moisés, levaram o menino a Jerusalém para o </a:t>
            </a:r>
            <a:r>
              <a:rPr lang="pt-BR" sz="2800" dirty="0">
                <a:solidFill>
                  <a:srgbClr val="FFC000"/>
                </a:solidFill>
              </a:rPr>
              <a:t>apresentar ao Senhor</a:t>
            </a:r>
            <a:r>
              <a:rPr lang="pt-BR" sz="2800" dirty="0"/>
              <a:t>.</a:t>
            </a:r>
            <a:endParaRPr lang="id-ID" altLang="pt-BR" sz="26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6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8048" y="693651"/>
            <a:ext cx="4948553" cy="5052056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Jesus não </a:t>
            </a:r>
            <a:r>
              <a:rPr lang="pt-BR" sz="2400" dirty="0">
                <a:solidFill>
                  <a:srgbClr val="FFC000"/>
                </a:solidFill>
              </a:rPr>
              <a:t>precisava ser batizado</a:t>
            </a:r>
            <a:r>
              <a:rPr lang="pt-BR" sz="2400" dirty="0"/>
              <a:t>, mas fez isso para nos dar o </a:t>
            </a:r>
            <a:r>
              <a:rPr lang="pt-BR" sz="2400" dirty="0">
                <a:solidFill>
                  <a:srgbClr val="FFC000"/>
                </a:solidFill>
              </a:rPr>
              <a:t>exemplo</a:t>
            </a:r>
            <a:r>
              <a:rPr lang="pt-BR" sz="2400" dirty="0"/>
              <a:t>, quando era jovem. As crianças eram </a:t>
            </a:r>
            <a:r>
              <a:rPr lang="pt-BR" sz="2400" dirty="0">
                <a:solidFill>
                  <a:srgbClr val="FFC000"/>
                </a:solidFill>
              </a:rPr>
              <a:t>apresentadas</a:t>
            </a:r>
            <a:r>
              <a:rPr lang="pt-BR" sz="2400" dirty="0"/>
              <a:t> a Deus no templo (igreja da época) e José e Maria fizeram o mesmo com Jesus.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5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6979" y="215980"/>
            <a:ext cx="4975849" cy="5144797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dirty="0">
                <a:solidFill>
                  <a:srgbClr val="FFC000"/>
                </a:solidFill>
              </a:rPr>
              <a:t>                         </a:t>
            </a:r>
            <a:r>
              <a:rPr lang="pt-BR" sz="2600" dirty="0"/>
              <a:t>para ser batizada a pessoa precisa </a:t>
            </a:r>
            <a:r>
              <a:rPr lang="pt-BR" sz="2600" dirty="0">
                <a:solidFill>
                  <a:srgbClr val="FFC000"/>
                </a:solidFill>
              </a:rPr>
              <a:t>confessar os pecados</a:t>
            </a:r>
            <a:r>
              <a:rPr lang="pt-BR" sz="2600" dirty="0"/>
              <a:t> e crer em Jesus, o que, obviamente, nenhuma criança </a:t>
            </a:r>
            <a:r>
              <a:rPr lang="pt-BR" sz="2600" dirty="0">
                <a:solidFill>
                  <a:srgbClr val="FFC000"/>
                </a:solidFill>
              </a:rPr>
              <a:t>recém nascida </a:t>
            </a:r>
            <a:r>
              <a:rPr lang="pt-BR" sz="2600" dirty="0"/>
              <a:t>tem capacidade para tal.</a:t>
            </a:r>
            <a:endParaRPr lang="id-ID" altLang="pt-BR" sz="26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19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0161" y="734594"/>
            <a:ext cx="4305372" cy="4451555"/>
          </a:xfrm>
          <a:solidFill>
            <a:schemeClr val="accent1">
              <a:lumMod val="75000"/>
              <a:alpha val="63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800" dirty="0">
                <a:solidFill>
                  <a:srgbClr val="FFC000"/>
                </a:solidFill>
              </a:rPr>
              <a:t>04.</a:t>
            </a:r>
            <a:r>
              <a:rPr lang="pt-BR" sz="2800" dirty="0"/>
              <a:t> Quais os benefícios imediatos ao ser batizado? </a:t>
            </a:r>
            <a:r>
              <a:rPr lang="pt-BR" sz="2800" dirty="0" err="1">
                <a:solidFill>
                  <a:srgbClr val="FFC000"/>
                </a:solidFill>
              </a:rPr>
              <a:t>Gl</a:t>
            </a:r>
            <a:r>
              <a:rPr lang="pt-BR" sz="2800" dirty="0">
                <a:solidFill>
                  <a:srgbClr val="FFC000"/>
                </a:solidFill>
              </a:rPr>
              <a:t> 3:27; At 16:31; </a:t>
            </a:r>
            <a:r>
              <a:rPr lang="pt-BR" sz="2800" dirty="0" err="1">
                <a:solidFill>
                  <a:srgbClr val="FFC000"/>
                </a:solidFill>
              </a:rPr>
              <a:t>Ef</a:t>
            </a:r>
            <a:r>
              <a:rPr lang="pt-BR" sz="2800" dirty="0">
                <a:solidFill>
                  <a:srgbClr val="FFC000"/>
                </a:solidFill>
              </a:rPr>
              <a:t> 2:19; </a:t>
            </a:r>
            <a:r>
              <a:rPr lang="pt-BR" sz="2800" dirty="0" err="1">
                <a:solidFill>
                  <a:srgbClr val="FFC000"/>
                </a:solidFill>
              </a:rPr>
              <a:t>Is</a:t>
            </a:r>
            <a:r>
              <a:rPr lang="pt-BR" sz="2800" dirty="0">
                <a:solidFill>
                  <a:srgbClr val="FFC000"/>
                </a:solidFill>
              </a:rPr>
              <a:t> 30:21</a:t>
            </a:r>
            <a:endParaRPr lang="id-ID" altLang="pt-BR" sz="26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382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6717" y="720947"/>
            <a:ext cx="4432714" cy="4396963"/>
          </a:xfrm>
          <a:solidFill>
            <a:schemeClr val="accent1">
              <a:lumMod val="75000"/>
              <a:alpha val="67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800" dirty="0">
                <a:solidFill>
                  <a:srgbClr val="FFC000"/>
                </a:solidFill>
              </a:rPr>
              <a:t> </a:t>
            </a:r>
            <a:r>
              <a:rPr lang="pt-BR" sz="2800" dirty="0"/>
              <a:t>porque todos vocês que foram batizados em Cristo </a:t>
            </a:r>
            <a:r>
              <a:rPr lang="pt-BR" sz="2800" dirty="0">
                <a:solidFill>
                  <a:srgbClr val="FFC000"/>
                </a:solidFill>
              </a:rPr>
              <a:t>de Cristo se revestiram</a:t>
            </a:r>
            <a:r>
              <a:rPr lang="pt-BR" sz="2800" dirty="0"/>
              <a:t>.</a:t>
            </a:r>
            <a:endParaRPr lang="id-ID" altLang="pt-BR" sz="26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29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6CA0A001-B7BA-4BD9-8CA3-C8D410B6D89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992" y="713629"/>
            <a:ext cx="4858784" cy="4800066"/>
          </a:xfrm>
          <a:solidFill>
            <a:schemeClr val="accent1">
              <a:alpha val="8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dirty="0"/>
              <a:t>Vários anúncios na internet convidam os profissionais da </a:t>
            </a:r>
            <a:r>
              <a:rPr lang="pt-BR" sz="2600" dirty="0">
                <a:solidFill>
                  <a:srgbClr val="FFC000"/>
                </a:solidFill>
              </a:rPr>
              <a:t>área contábil </a:t>
            </a:r>
            <a:r>
              <a:rPr lang="pt-BR" sz="2600" dirty="0"/>
              <a:t>a promover um </a:t>
            </a:r>
            <a:r>
              <a:rPr lang="pt-BR" sz="2600" dirty="0">
                <a:solidFill>
                  <a:srgbClr val="FFC000"/>
                </a:solidFill>
              </a:rPr>
              <a:t>upgrade</a:t>
            </a:r>
            <a:r>
              <a:rPr lang="pt-BR" sz="2600" dirty="0"/>
              <a:t> na carreira, oferecendo cursos e atualizações.</a:t>
            </a:r>
          </a:p>
        </p:txBody>
      </p:sp>
    </p:spTree>
    <p:extLst>
      <p:ext uri="{BB962C8B-B14F-4D97-AF65-F5344CB8AC3E}">
        <p14:creationId xmlns:p14="http://schemas.microsoft.com/office/powerpoint/2010/main" val="291255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1003" y="447991"/>
            <a:ext cx="4730190" cy="4890797"/>
          </a:xfrm>
          <a:solidFill>
            <a:schemeClr val="accent1">
              <a:lumMod val="75000"/>
              <a:alpha val="67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800" dirty="0">
                <a:solidFill>
                  <a:srgbClr val="FFC000"/>
                </a:solidFill>
              </a:rPr>
              <a:t> 05.</a:t>
            </a:r>
            <a:r>
              <a:rPr lang="pt-BR" sz="2800" dirty="0"/>
              <a:t> Qual a missão dada por Jesus a seus discípulos válida para a igreja cristã bíblica hoje até o tempo do fim? </a:t>
            </a:r>
            <a:r>
              <a:rPr lang="pt-BR" sz="2800" dirty="0" err="1">
                <a:solidFill>
                  <a:srgbClr val="FFC000"/>
                </a:solidFill>
              </a:rPr>
              <a:t>Mt</a:t>
            </a:r>
            <a:r>
              <a:rPr lang="pt-BR" sz="2800" dirty="0">
                <a:solidFill>
                  <a:srgbClr val="FFC000"/>
                </a:solidFill>
              </a:rPr>
              <a:t> 28:19,20</a:t>
            </a:r>
            <a:endParaRPr lang="id-ID" altLang="pt-BR" sz="26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18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2766" y="488935"/>
            <a:ext cx="4794452" cy="4898427"/>
          </a:xfrm>
          <a:solidFill>
            <a:schemeClr val="accent1">
              <a:lumMod val="75000"/>
              <a:alpha val="7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800" dirty="0">
                <a:solidFill>
                  <a:srgbClr val="FFC000"/>
                </a:solidFill>
              </a:rPr>
              <a:t> </a:t>
            </a:r>
            <a:r>
              <a:rPr lang="pt-BR" sz="2400" dirty="0"/>
              <a:t>Portanto, vão e façam </a:t>
            </a:r>
            <a:r>
              <a:rPr lang="pt-BR" sz="2400" dirty="0">
                <a:solidFill>
                  <a:srgbClr val="FFC000"/>
                </a:solidFill>
              </a:rPr>
              <a:t>discípulos </a:t>
            </a:r>
            <a:r>
              <a:rPr lang="pt-BR" sz="2400" dirty="0"/>
              <a:t>de todas as nações, </a:t>
            </a:r>
            <a:r>
              <a:rPr lang="pt-BR" sz="2400" dirty="0">
                <a:solidFill>
                  <a:srgbClr val="FFC000"/>
                </a:solidFill>
              </a:rPr>
              <a:t>batizando-os</a:t>
            </a:r>
            <a:r>
              <a:rPr lang="pt-BR" sz="2400" dirty="0"/>
              <a:t> em nome do Pai, do Filho e do Espírito Santo, </a:t>
            </a:r>
            <a:r>
              <a:rPr lang="pt-BR" sz="2400" dirty="0">
                <a:solidFill>
                  <a:srgbClr val="FFC000"/>
                </a:solidFill>
              </a:rPr>
              <a:t>ensinando-os</a:t>
            </a:r>
            <a:r>
              <a:rPr lang="pt-BR" sz="2400" dirty="0"/>
              <a:t> a guardar todas as coisas que tenho ordenado a vocês.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79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2262" y="761891"/>
            <a:ext cx="4143336" cy="4233190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800" dirty="0">
                <a:solidFill>
                  <a:srgbClr val="FFC000"/>
                </a:solidFill>
              </a:rPr>
              <a:t>06.</a:t>
            </a:r>
            <a:r>
              <a:rPr lang="pt-BR" sz="2800" dirty="0"/>
              <a:t> Quando devo me batizar? </a:t>
            </a:r>
            <a:r>
              <a:rPr lang="pt-BR" sz="2800" dirty="0" err="1">
                <a:solidFill>
                  <a:srgbClr val="FFC000"/>
                </a:solidFill>
              </a:rPr>
              <a:t>Hb</a:t>
            </a:r>
            <a:r>
              <a:rPr lang="pt-BR" sz="2800" dirty="0">
                <a:solidFill>
                  <a:srgbClr val="FFC000"/>
                </a:solidFill>
              </a:rPr>
              <a:t> 3:15; At 22:16; II Cor 6:2</a:t>
            </a:r>
            <a:endParaRPr lang="id-ID" altLang="pt-BR" sz="26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7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23128" y="939312"/>
            <a:ext cx="4143336" cy="4233190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800" dirty="0"/>
              <a:t>Como se diz: “Hoje, se </a:t>
            </a:r>
            <a:r>
              <a:rPr lang="pt-BR" sz="2800" dirty="0">
                <a:solidFill>
                  <a:srgbClr val="FFC000"/>
                </a:solidFill>
              </a:rPr>
              <a:t>ouvirem </a:t>
            </a:r>
            <a:r>
              <a:rPr lang="pt-BR" sz="2800" dirty="0"/>
              <a:t>a sua voz, não </a:t>
            </a:r>
            <a:r>
              <a:rPr lang="pt-BR" sz="2800" dirty="0">
                <a:solidFill>
                  <a:srgbClr val="FFC000"/>
                </a:solidFill>
              </a:rPr>
              <a:t>endureçam</a:t>
            </a:r>
            <a:r>
              <a:rPr lang="pt-BR" sz="2800" dirty="0"/>
              <a:t> o coração, como foi na rebelião.”</a:t>
            </a:r>
            <a:endParaRPr lang="id-ID" altLang="pt-BR" sz="26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95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4514" y="980255"/>
            <a:ext cx="4307108" cy="4400514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Porque ele diz: “No tempo aceitável </a:t>
            </a:r>
            <a:r>
              <a:rPr lang="pt-BR" sz="2400" dirty="0">
                <a:solidFill>
                  <a:srgbClr val="FFC000"/>
                </a:solidFill>
              </a:rPr>
              <a:t>escutei você</a:t>
            </a:r>
            <a:r>
              <a:rPr lang="pt-BR" sz="2400" dirty="0"/>
              <a:t> e no dia da salvação eu o </a:t>
            </a:r>
            <a:r>
              <a:rPr lang="pt-BR" sz="2400" dirty="0">
                <a:solidFill>
                  <a:srgbClr val="FFC000"/>
                </a:solidFill>
              </a:rPr>
              <a:t>socorri</a:t>
            </a:r>
            <a:r>
              <a:rPr lang="pt-BR" sz="2400" dirty="0"/>
              <a:t>.” Eis agora o tempo </a:t>
            </a:r>
            <a:r>
              <a:rPr lang="pt-BR" sz="2400" dirty="0">
                <a:solidFill>
                  <a:srgbClr val="FFC000"/>
                </a:solidFill>
              </a:rPr>
              <a:t>oportuno</a:t>
            </a:r>
            <a:r>
              <a:rPr lang="pt-BR" sz="2400" dirty="0"/>
              <a:t>! Eis agora o dia da </a:t>
            </a:r>
            <a:r>
              <a:rPr lang="pt-BR" sz="2400" dirty="0">
                <a:solidFill>
                  <a:srgbClr val="FFC000"/>
                </a:solidFill>
              </a:rPr>
              <a:t>salvação</a:t>
            </a:r>
            <a:r>
              <a:rPr lang="pt-BR" sz="2400" dirty="0"/>
              <a:t>!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0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490" y="761891"/>
            <a:ext cx="4307108" cy="4400514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Deus tem um plano para nos transformar de </a:t>
            </a:r>
            <a:r>
              <a:rPr lang="pt-BR" sz="2400" dirty="0">
                <a:solidFill>
                  <a:srgbClr val="FFC000"/>
                </a:solidFill>
              </a:rPr>
              <a:t>pecadores</a:t>
            </a:r>
            <a:r>
              <a:rPr lang="pt-BR" sz="2400" dirty="0"/>
              <a:t> em filhos Seus. Esse plano se concretiza pela </a:t>
            </a:r>
            <a:r>
              <a:rPr lang="pt-BR" sz="2400" dirty="0">
                <a:solidFill>
                  <a:srgbClr val="FFC000"/>
                </a:solidFill>
              </a:rPr>
              <a:t>fé no Salvador </a:t>
            </a:r>
            <a:r>
              <a:rPr lang="pt-BR" sz="2400" dirty="0"/>
              <a:t>Jesus Cristo.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80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6460" y="761891"/>
            <a:ext cx="4307108" cy="4400514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600" dirty="0"/>
              <a:t>Como você reage a estas informações acerca da </a:t>
            </a:r>
            <a:r>
              <a:rPr lang="pt-BR" sz="2600" dirty="0">
                <a:solidFill>
                  <a:srgbClr val="FFC000"/>
                </a:solidFill>
              </a:rPr>
              <a:t>importância da sua salvação</a:t>
            </a:r>
            <a:r>
              <a:rPr lang="pt-BR" sz="2600" dirty="0"/>
              <a:t> em Cristo?</a:t>
            </a:r>
            <a:endParaRPr lang="id-ID" altLang="pt-BR" sz="26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50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6160" y="761891"/>
            <a:ext cx="3829437" cy="3932939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800" dirty="0"/>
              <a:t>Compreende os benefícios </a:t>
            </a:r>
            <a:r>
              <a:rPr lang="pt-BR" sz="2800" dirty="0">
                <a:solidFill>
                  <a:srgbClr val="FFC000"/>
                </a:solidFill>
              </a:rPr>
              <a:t>do ato</a:t>
            </a:r>
            <a:r>
              <a:rPr lang="pt-BR" sz="2800" dirty="0"/>
              <a:t> de se batizar?</a:t>
            </a:r>
            <a:endParaRPr lang="id-ID" altLang="pt-BR" sz="26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34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6728" y="761891"/>
            <a:ext cx="4238869" cy="4260485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600" dirty="0"/>
              <a:t>Decida querer viver a </a:t>
            </a:r>
            <a:r>
              <a:rPr lang="pt-BR" sz="2600" dirty="0">
                <a:solidFill>
                  <a:srgbClr val="FFC000"/>
                </a:solidFill>
              </a:rPr>
              <a:t>prática do cristianismo </a:t>
            </a:r>
            <a:r>
              <a:rPr lang="pt-BR" sz="2600" dirty="0"/>
              <a:t>e alertar também outras pessoas acerca dessa realidade.</a:t>
            </a:r>
            <a:endParaRPr lang="id-ID" altLang="pt-BR" sz="26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06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5489FE3-4826-4B0A-B695-72B4E3B1B3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51903" y="1559024"/>
            <a:ext cx="4522915" cy="4570504"/>
          </a:xfrm>
          <a:solidFill>
            <a:schemeClr val="accent1">
              <a:alpha val="8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dirty="0"/>
              <a:t>Deus também nos oferece uma </a:t>
            </a:r>
            <a:r>
              <a:rPr lang="pt-BR" sz="2800" dirty="0">
                <a:solidFill>
                  <a:srgbClr val="FFC000"/>
                </a:solidFill>
              </a:rPr>
              <a:t>nova versão melhorada </a:t>
            </a:r>
            <a:r>
              <a:rPr lang="pt-BR" sz="2800" dirty="0"/>
              <a:t>de nós mesmos! Convida-nos a fazer um </a:t>
            </a:r>
            <a:r>
              <a:rPr lang="pt-BR" sz="2800" dirty="0">
                <a:solidFill>
                  <a:srgbClr val="FFC000"/>
                </a:solidFill>
              </a:rPr>
              <a:t>upgrade </a:t>
            </a:r>
            <a:r>
              <a:rPr lang="pt-BR" sz="2800" dirty="0"/>
              <a:t>em nossa vida!</a:t>
            </a:r>
            <a:endParaRPr lang="pt-BR" sz="2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80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9229E1F9-7933-415B-9535-E5AF164460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7780" y="1335605"/>
            <a:ext cx="4697632" cy="4747798"/>
          </a:xfrm>
          <a:solidFill>
            <a:schemeClr val="accent1">
              <a:lumMod val="75000"/>
              <a:alpha val="6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dirty="0"/>
              <a:t>É como se Deus dissesse assim: “</a:t>
            </a:r>
            <a:r>
              <a:rPr lang="pt-BR" sz="2600" i="1" dirty="0">
                <a:solidFill>
                  <a:srgbClr val="FFC000"/>
                </a:solidFill>
              </a:rPr>
              <a:t>Eu os criei perfeitos, mas vocês se rebelaram e criaram uma versão má de si mesmos</a:t>
            </a:r>
            <a:r>
              <a:rPr lang="pt-BR" sz="2600" dirty="0"/>
              <a:t>”.</a:t>
            </a:r>
            <a:endParaRPr lang="pt-BR" sz="2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5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46E45D1-33B5-472B-91E9-4375999900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4360" y="384831"/>
            <a:ext cx="4937700" cy="4910499"/>
          </a:xfrm>
          <a:solidFill>
            <a:schemeClr val="accent1">
              <a:lumMod val="75000"/>
              <a:alpha val="6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600" dirty="0"/>
              <a:t>No entanto, Deus amou ao mundo de </a:t>
            </a:r>
            <a:r>
              <a:rPr lang="pt-BR" sz="2600" dirty="0">
                <a:solidFill>
                  <a:srgbClr val="FFC000"/>
                </a:solidFill>
              </a:rPr>
              <a:t>tal maneira </a:t>
            </a:r>
            <a:r>
              <a:rPr lang="pt-BR" sz="2600" dirty="0"/>
              <a:t>que deu o seu Filho unigênito, para que todo o que nele crê não pereça, mas </a:t>
            </a:r>
            <a:r>
              <a:rPr lang="pt-BR" sz="2600" dirty="0">
                <a:solidFill>
                  <a:srgbClr val="FFC000"/>
                </a:solidFill>
              </a:rPr>
              <a:t>tenha a vida eterna </a:t>
            </a:r>
            <a:r>
              <a:rPr lang="pt-BR" sz="2600" dirty="0"/>
              <a:t>(</a:t>
            </a:r>
            <a:r>
              <a:rPr lang="pt-BR" sz="2600" dirty="0" err="1">
                <a:solidFill>
                  <a:srgbClr val="FFC000"/>
                </a:solidFill>
              </a:rPr>
              <a:t>Jo</a:t>
            </a:r>
            <a:r>
              <a:rPr lang="pt-BR" sz="2600" dirty="0">
                <a:solidFill>
                  <a:srgbClr val="FFC000"/>
                </a:solidFill>
              </a:rPr>
              <a:t> 3:16</a:t>
            </a:r>
            <a:r>
              <a:rPr lang="pt-BR" sz="2600" dirty="0"/>
              <a:t>).</a:t>
            </a:r>
            <a:endParaRPr lang="id-ID" altLang="pt-BR" sz="26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0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5492EB4-5F76-4A52-B5C9-EE05BD58C9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3948" y="626995"/>
            <a:ext cx="4808336" cy="4781847"/>
          </a:xfrm>
          <a:solidFill>
            <a:schemeClr val="accent1">
              <a:lumMod val="75000"/>
              <a:alpha val="6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01.</a:t>
            </a:r>
            <a:r>
              <a:rPr lang="pt-BR" sz="2400" dirty="0"/>
              <a:t> Como esse “upgrade” espiritual se concretiza? Por que o batismo é considerado um novo nascimento</a:t>
            </a:r>
            <a:r>
              <a:rPr lang="pt-BR" sz="2400" dirty="0">
                <a:solidFill>
                  <a:srgbClr val="FFC000"/>
                </a:solidFill>
              </a:rPr>
              <a:t>? </a:t>
            </a:r>
            <a:r>
              <a:rPr lang="pt-BR" sz="2400" dirty="0" err="1">
                <a:solidFill>
                  <a:srgbClr val="FFC000"/>
                </a:solidFill>
              </a:rPr>
              <a:t>Jo</a:t>
            </a:r>
            <a:r>
              <a:rPr lang="pt-BR" sz="2400" dirty="0">
                <a:solidFill>
                  <a:srgbClr val="FFC000"/>
                </a:solidFill>
              </a:rPr>
              <a:t> 3:3-5; Mc 16:16; Cl 2:12; </a:t>
            </a:r>
            <a:r>
              <a:rPr lang="pt-BR" sz="2400" dirty="0" err="1">
                <a:solidFill>
                  <a:srgbClr val="FFC000"/>
                </a:solidFill>
              </a:rPr>
              <a:t>Rm</a:t>
            </a:r>
            <a:r>
              <a:rPr lang="pt-BR" sz="2400" dirty="0">
                <a:solidFill>
                  <a:srgbClr val="FFC000"/>
                </a:solidFill>
              </a:rPr>
              <a:t> 6:3-6; II Cor 5:17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2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069BBDE6-CB27-45DD-AAFB-7ECB9026CF9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60359" y="1455640"/>
            <a:ext cx="4748144" cy="4721987"/>
          </a:xfrm>
          <a:solidFill>
            <a:schemeClr val="accent1">
              <a:lumMod val="75000"/>
              <a:alpha val="61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800" dirty="0"/>
              <a:t>Quem crer e for </a:t>
            </a:r>
            <a:r>
              <a:rPr lang="pt-BR" sz="2800" dirty="0">
                <a:solidFill>
                  <a:srgbClr val="FFC000"/>
                </a:solidFill>
              </a:rPr>
              <a:t>batizado</a:t>
            </a:r>
            <a:r>
              <a:rPr lang="pt-BR" sz="2800" dirty="0"/>
              <a:t> será salvo; quem, porém, </a:t>
            </a:r>
            <a:r>
              <a:rPr lang="pt-BR" sz="2800" dirty="0">
                <a:solidFill>
                  <a:srgbClr val="FFC000"/>
                </a:solidFill>
              </a:rPr>
              <a:t>não crer </a:t>
            </a:r>
            <a:r>
              <a:rPr lang="pt-BR" sz="2800" dirty="0"/>
              <a:t>será condenado.</a:t>
            </a:r>
            <a:endParaRPr lang="id-ID" altLang="pt-BR" sz="28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7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Mão de mulher tocando trigo no campo">
            <a:extLst>
              <a:ext uri="{FF2B5EF4-FFF2-40B4-BE49-F238E27FC236}">
                <a16:creationId xmlns:a16="http://schemas.microsoft.com/office/drawing/2014/main" id="{17EB5AE4-A8C5-4010-A6E5-2C42E3E779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9684" y="769855"/>
            <a:ext cx="4884522" cy="4818859"/>
          </a:xfrm>
          <a:solidFill>
            <a:schemeClr val="accent1">
              <a:lumMod val="75000"/>
              <a:alpha val="76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Fomos sepultados com Ele na morte pelo </a:t>
            </a:r>
            <a:r>
              <a:rPr lang="pt-BR" sz="2400" dirty="0">
                <a:solidFill>
                  <a:srgbClr val="FFC000"/>
                </a:solidFill>
              </a:rPr>
              <a:t>batismo</a:t>
            </a:r>
            <a:r>
              <a:rPr lang="pt-BR" sz="2400" dirty="0"/>
              <a:t>, para que, como Cristo foi </a:t>
            </a:r>
            <a:r>
              <a:rPr lang="pt-BR" sz="2400" dirty="0">
                <a:solidFill>
                  <a:srgbClr val="FFC000"/>
                </a:solidFill>
              </a:rPr>
              <a:t>ressuscitado</a:t>
            </a:r>
            <a:r>
              <a:rPr lang="pt-BR" sz="2400" dirty="0"/>
              <a:t> dentre os mortos pela glória do Pai, assim também nós andemos em </a:t>
            </a:r>
            <a:r>
              <a:rPr lang="pt-BR" sz="2400" dirty="0">
                <a:solidFill>
                  <a:srgbClr val="FFC000"/>
                </a:solidFill>
              </a:rPr>
              <a:t>novidade de vida</a:t>
            </a:r>
            <a:r>
              <a:rPr lang="pt-BR" sz="2400" dirty="0"/>
              <a:t>.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97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Sementes de dente-de-leão voando">
            <a:extLst>
              <a:ext uri="{FF2B5EF4-FFF2-40B4-BE49-F238E27FC236}">
                <a16:creationId xmlns:a16="http://schemas.microsoft.com/office/drawing/2014/main" id="{D358B2C4-9BAC-418C-819C-1EE483BC74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3767" y="881755"/>
            <a:ext cx="4380931" cy="4330591"/>
          </a:xfrm>
          <a:solidFill>
            <a:schemeClr val="accent1">
              <a:lumMod val="75000"/>
              <a:alpha val="65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800" dirty="0"/>
              <a:t>E, assim, se alguém está em Cristo, é </a:t>
            </a:r>
            <a:r>
              <a:rPr lang="pt-BR" sz="2800" dirty="0">
                <a:solidFill>
                  <a:srgbClr val="FFC000"/>
                </a:solidFill>
              </a:rPr>
              <a:t>nova criatura</a:t>
            </a:r>
            <a:r>
              <a:rPr lang="pt-BR" sz="2800" dirty="0"/>
              <a:t>; as coisas antigas já </a:t>
            </a:r>
            <a:r>
              <a:rPr lang="pt-BR" sz="2800" dirty="0">
                <a:solidFill>
                  <a:srgbClr val="FFC000"/>
                </a:solidFill>
              </a:rPr>
              <a:t>passaram</a:t>
            </a:r>
            <a:r>
              <a:rPr lang="pt-BR" sz="2800" dirty="0"/>
              <a:t>; eis que se fizeram novas.</a:t>
            </a:r>
            <a:endParaRPr lang="id-ID" altLang="pt-BR" sz="25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0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36406</TotalTime>
  <Words>679</Words>
  <Application>Microsoft Office PowerPoint</Application>
  <PresentationFormat>Widescreen</PresentationFormat>
  <Paragraphs>29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Lato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55199</dc:creator>
  <cp:lastModifiedBy>55199</cp:lastModifiedBy>
  <cp:revision>22</cp:revision>
  <dcterms:created xsi:type="dcterms:W3CDTF">2022-10-31T17:44:27Z</dcterms:created>
  <dcterms:modified xsi:type="dcterms:W3CDTF">2022-12-05T22:53:58Z</dcterms:modified>
</cp:coreProperties>
</file>