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77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49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47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46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4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65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62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07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29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383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08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1190-0558-4D42-B62E-01F2931DF5C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4D74-6946-4C7C-9581-C60866850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642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D0BBDA9-EA7F-D9EA-1F9C-BD3194FF3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2836"/>
            </a:avLst>
          </a:prstGeom>
          <a:solidFill>
            <a:srgbClr val="4472C4"/>
          </a:solidFill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916BF92A-2098-A8A0-1EAE-5531F9777675}"/>
              </a:ext>
            </a:extLst>
          </p:cNvPr>
          <p:cNvSpPr txBox="1">
            <a:spLocks/>
          </p:cNvSpPr>
          <p:nvPr/>
        </p:nvSpPr>
        <p:spPr>
          <a:xfrm>
            <a:off x="3036710" y="3973689"/>
            <a:ext cx="6872151" cy="1975555"/>
          </a:xfrm>
          <a:prstGeom prst="rect">
            <a:avLst/>
          </a:prstGeom>
          <a:solidFill>
            <a:srgbClr val="4472C4">
              <a:alpha val="76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ESTUDO 16</a:t>
            </a:r>
          </a:p>
          <a:p>
            <a:r>
              <a:rPr lang="pt-BR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 Mandamento Esquecido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3A3AD5C-1183-9181-19BE-A3FBA70FBC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011"/>
            </a:avLst>
          </a:prstGeom>
        </p:spPr>
      </p:pic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398E3DC8-41A2-2A72-BE9B-3E1E61AEC439}"/>
              </a:ext>
            </a:extLst>
          </p:cNvPr>
          <p:cNvSpPr txBox="1">
            <a:spLocks/>
          </p:cNvSpPr>
          <p:nvPr/>
        </p:nvSpPr>
        <p:spPr>
          <a:xfrm>
            <a:off x="3631677" y="409898"/>
            <a:ext cx="4567089" cy="4541929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Não faça </a:t>
            </a:r>
            <a:r>
              <a:rPr lang="pt-BR" sz="23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nenhum trabalho </a:t>
            </a:r>
            <a:r>
              <a:rPr lang="pt-BR" sz="2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nesse dia, nem você, nem o seu filho, nem a sua filha, nem o seu servo, nem a sua serva, nem o seu animal, nem o </a:t>
            </a:r>
            <a:r>
              <a:rPr lang="pt-BR" sz="23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estrangeiro</a:t>
            </a:r>
            <a:r>
              <a:rPr lang="pt-BR" sz="2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das suas portas para dentro.</a:t>
            </a:r>
          </a:p>
        </p:txBody>
      </p:sp>
    </p:spTree>
    <p:extLst>
      <p:ext uri="{BB962C8B-B14F-4D97-AF65-F5344CB8AC3E}">
        <p14:creationId xmlns:p14="http://schemas.microsoft.com/office/powerpoint/2010/main" val="343386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A8F3726-51B8-AF78-047F-3E50AC4BB7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755"/>
            </a:avLst>
          </a:prstGeom>
        </p:spPr>
      </p:pic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DF57342B-721D-3211-293B-E35A874DEBB6}"/>
              </a:ext>
            </a:extLst>
          </p:cNvPr>
          <p:cNvSpPr txBox="1">
            <a:spLocks/>
          </p:cNvSpPr>
          <p:nvPr/>
        </p:nvSpPr>
        <p:spPr>
          <a:xfrm>
            <a:off x="1267138" y="708144"/>
            <a:ext cx="4828861" cy="4802259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Porque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em seis dias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 Senhor fez os céus e a terra, o mar e tudo o que neles há e, ao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sétimo dia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descansou; por isso o Senhor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abençoou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 dia de sábado e o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santificou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28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66DE37-5AEF-0B15-95D6-E9C8D2026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snip2DiagRect">
            <a:avLst>
              <a:gd name="adj1" fmla="val 0"/>
              <a:gd name="adj2" fmla="val 3275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CE7CAFBA-428E-00E4-B3EA-2F6665542F5F}"/>
              </a:ext>
            </a:extLst>
          </p:cNvPr>
          <p:cNvSpPr txBox="1">
            <a:spLocks/>
          </p:cNvSpPr>
          <p:nvPr/>
        </p:nvSpPr>
        <p:spPr>
          <a:xfrm>
            <a:off x="6445572" y="1582877"/>
            <a:ext cx="4205532" cy="4182364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03.</a:t>
            </a:r>
            <a:r>
              <a:rPr lang="pt-BR" sz="2400" b="1" dirty="0">
                <a:latin typeface="Century Gothic" panose="020B0502020202020204" pitchFamily="34" charset="0"/>
              </a:rPr>
              <a:t> O quanto significa esse mandamento para Deus?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Ex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31:13, 17;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Ez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20:12,20</a:t>
            </a:r>
          </a:p>
        </p:txBody>
      </p:sp>
    </p:spTree>
    <p:extLst>
      <p:ext uri="{BB962C8B-B14F-4D97-AF65-F5344CB8AC3E}">
        <p14:creationId xmlns:p14="http://schemas.microsoft.com/office/powerpoint/2010/main" val="272866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865795-5805-4006-31ED-A7BD6AA6A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58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0F842921-2CAE-D2C8-7C2F-7357D7B3C961}"/>
              </a:ext>
            </a:extLst>
          </p:cNvPr>
          <p:cNvSpPr txBox="1">
            <a:spLocks/>
          </p:cNvSpPr>
          <p:nvPr/>
        </p:nvSpPr>
        <p:spPr>
          <a:xfrm>
            <a:off x="1575582" y="1337817"/>
            <a:ext cx="4520418" cy="4495515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— 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Fale aos filhos de Israel e diga-lhes o seguinte: “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Certamente vocês guardarão os meus sábados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, pois é sinal entre mim e vocês de geração em geração, para que vocês saibam que eu 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sou o Senhor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, que os santifica”</a:t>
            </a:r>
          </a:p>
        </p:txBody>
      </p:sp>
    </p:spTree>
    <p:extLst>
      <p:ext uri="{BB962C8B-B14F-4D97-AF65-F5344CB8AC3E}">
        <p14:creationId xmlns:p14="http://schemas.microsoft.com/office/powerpoint/2010/main" val="153720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09C1DB1-6C93-4B42-117B-3A4A925293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265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BA84408-08AC-7AF6-51A4-7BC9F2443DE8}"/>
              </a:ext>
            </a:extLst>
          </p:cNvPr>
          <p:cNvSpPr txBox="1">
            <a:spLocks/>
          </p:cNvSpPr>
          <p:nvPr/>
        </p:nvSpPr>
        <p:spPr>
          <a:xfrm>
            <a:off x="6622651" y="708145"/>
            <a:ext cx="4205532" cy="4182364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04.</a:t>
            </a:r>
            <a:r>
              <a:rPr lang="pt-BR" sz="2200" b="1" dirty="0">
                <a:latin typeface="Century Gothic" panose="020B0502020202020204" pitchFamily="34" charset="0"/>
              </a:rPr>
              <a:t> Por quem devia ser guardado, de que forma, quais os benefícios disso?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Is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56:3-7;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Lv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23.32;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Is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58:13,14;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Lc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23:53-56;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Lc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24:1;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Is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66:22,23</a:t>
            </a:r>
          </a:p>
        </p:txBody>
      </p:sp>
    </p:spTree>
    <p:extLst>
      <p:ext uri="{BB962C8B-B14F-4D97-AF65-F5344CB8AC3E}">
        <p14:creationId xmlns:p14="http://schemas.microsoft.com/office/powerpoint/2010/main" val="370763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328CBC-C945-3062-7138-DC941008FA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snip2DiagRect">
            <a:avLst>
              <a:gd name="adj1" fmla="val 0"/>
              <a:gd name="adj2" fmla="val 3344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66FDAF9F-F74B-75A2-951A-86DB6955EC81}"/>
              </a:ext>
            </a:extLst>
          </p:cNvPr>
          <p:cNvSpPr txBox="1">
            <a:spLocks/>
          </p:cNvSpPr>
          <p:nvPr/>
        </p:nvSpPr>
        <p:spPr>
          <a:xfrm>
            <a:off x="1302791" y="1337817"/>
            <a:ext cx="4451948" cy="4427423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Todos os que guardam 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sábado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não 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profanando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e abraçam a minha aliança, também os levarei ao meu santo monte e lhes darei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alegria na minha Casa 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Oração.</a:t>
            </a:r>
          </a:p>
        </p:txBody>
      </p:sp>
    </p:spTree>
    <p:extLst>
      <p:ext uri="{BB962C8B-B14F-4D97-AF65-F5344CB8AC3E}">
        <p14:creationId xmlns:p14="http://schemas.microsoft.com/office/powerpoint/2010/main" val="1634439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EE02C68-EDB6-7DB6-1640-FE445CB1A8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196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5F46F745-B1CF-A6EC-874D-51E09295A606}"/>
              </a:ext>
            </a:extLst>
          </p:cNvPr>
          <p:cNvSpPr txBox="1">
            <a:spLocks/>
          </p:cNvSpPr>
          <p:nvPr/>
        </p:nvSpPr>
        <p:spPr>
          <a:xfrm>
            <a:off x="3993233" y="1337818"/>
            <a:ext cx="4822262" cy="4795696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“Se vigiarem os seus pés, para não 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profanarem o sábado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; se deixarem de cuidar dos seus 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próprios interesses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no meu santo dia; se chamarem ao 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sábado de ‘meu prazer’ 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e ‘santo dia do Senhor, digno de honra...</a:t>
            </a:r>
          </a:p>
        </p:txBody>
      </p:sp>
    </p:spTree>
    <p:extLst>
      <p:ext uri="{BB962C8B-B14F-4D97-AF65-F5344CB8AC3E}">
        <p14:creationId xmlns:p14="http://schemas.microsoft.com/office/powerpoint/2010/main" val="360181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0097C15-BE10-73D9-819C-DE40949FC1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snip2DiagRect">
            <a:avLst>
              <a:gd name="adj1" fmla="val 0"/>
              <a:gd name="adj2" fmla="val 3269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15FB70AF-B6DC-AE6A-3002-142F8CCB9670}"/>
              </a:ext>
            </a:extLst>
          </p:cNvPr>
          <p:cNvSpPr txBox="1">
            <a:spLocks/>
          </p:cNvSpPr>
          <p:nvPr/>
        </p:nvSpPr>
        <p:spPr>
          <a:xfrm>
            <a:off x="3602832" y="1337817"/>
            <a:ext cx="4595933" cy="4570614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...se 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guardarem o sábado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, não seguindo os seus 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próprios caminhos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, não pretendendo fazer a sua 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própria vontade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, nem falando palavras vãs, então vocês terão no Senhor a sua 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fonte de alegria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5455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0C38258-C838-F8AD-BF06-AA3FCDF6FF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236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A512FB5-F580-7EFE-BEBA-247FEDDB7D99}"/>
              </a:ext>
            </a:extLst>
          </p:cNvPr>
          <p:cNvSpPr txBox="1">
            <a:spLocks/>
          </p:cNvSpPr>
          <p:nvPr/>
        </p:nvSpPr>
        <p:spPr>
          <a:xfrm>
            <a:off x="1335428" y="708144"/>
            <a:ext cx="4432326" cy="4407909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Porque, assim como 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os novos céus e a nova terra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, que hei de fazer, estarão diante de mim”, diz o Senhor, “assim também estão diante de mim a </a:t>
            </a:r>
            <a:r>
              <a:rPr lang="pt-BR" sz="22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posteridade e o nome de vocês</a:t>
            </a:r>
            <a:r>
              <a:rPr lang="pt-BR" sz="2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7855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4A03B93-9E1B-F2E6-91F1-4A840ADE6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780"/>
            <a:ext cx="12192000" cy="6858000"/>
          </a:xfrm>
          <a:prstGeom prst="snip2DiagRect">
            <a:avLst>
              <a:gd name="adj1" fmla="val 0"/>
              <a:gd name="adj2" fmla="val 3221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80CEEF2E-5026-A6DF-046B-03FD820A1FC6}"/>
              </a:ext>
            </a:extLst>
          </p:cNvPr>
          <p:cNvSpPr txBox="1">
            <a:spLocks/>
          </p:cNvSpPr>
          <p:nvPr/>
        </p:nvSpPr>
        <p:spPr>
          <a:xfrm>
            <a:off x="1267138" y="1073576"/>
            <a:ext cx="4205532" cy="4182364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05.</a:t>
            </a:r>
            <a:r>
              <a:rPr lang="pt-BR" sz="2200" b="1" dirty="0">
                <a:latin typeface="Century Gothic" panose="020B0502020202020204" pitchFamily="34" charset="0"/>
              </a:rPr>
              <a:t> Como Jesus se relacionava com esse mandamento? Ele foi criticado por guardar o sábado?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Mc 2:27,28;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Lc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4:16,31,32;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Lc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6:6,7;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Lc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13:10;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Mt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12:10-12</a:t>
            </a:r>
          </a:p>
        </p:txBody>
      </p:sp>
    </p:spTree>
    <p:extLst>
      <p:ext uri="{BB962C8B-B14F-4D97-AF65-F5344CB8AC3E}">
        <p14:creationId xmlns:p14="http://schemas.microsoft.com/office/powerpoint/2010/main" val="317611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E4D5B85-0412-893C-F6B5-34B16CE5E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snip2DiagRect">
            <a:avLst>
              <a:gd name="adj1" fmla="val 0"/>
              <a:gd name="adj2" fmla="val 32611"/>
            </a:avLst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5C24034A-5332-C5A4-FD61-51EF69E3CB5C}"/>
              </a:ext>
            </a:extLst>
          </p:cNvPr>
          <p:cNvSpPr txBox="1">
            <a:spLocks/>
          </p:cNvSpPr>
          <p:nvPr/>
        </p:nvSpPr>
        <p:spPr>
          <a:xfrm>
            <a:off x="6091903" y="1693007"/>
            <a:ext cx="4677288" cy="4651521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“Os contadores estão entre os profissionais mais propensos ao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estresse e à depressão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de acordo com uma notícia publicada pelo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Conselho Federal de Contabilidade (CFC) 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portal </a:t>
            </a:r>
            <a:r>
              <a:rPr lang="pt-BR" sz="2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Jusbrasil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2666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7F1882-3705-86C9-D023-5FE4AE75D0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1779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8EED3C67-0BEC-A03D-E8BA-96B15F9B8828}"/>
              </a:ext>
            </a:extLst>
          </p:cNvPr>
          <p:cNvSpPr txBox="1">
            <a:spLocks/>
          </p:cNvSpPr>
          <p:nvPr/>
        </p:nvSpPr>
        <p:spPr>
          <a:xfrm>
            <a:off x="3390648" y="1337816"/>
            <a:ext cx="4808117" cy="4781629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 Jesus foi a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Cafarnaum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cidade da Galileia, e os ensinava no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sábado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E maravilhavam-se com a sua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doutrina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porque a sua palavra era com autoridade.</a:t>
            </a:r>
          </a:p>
        </p:txBody>
      </p:sp>
    </p:spTree>
    <p:extLst>
      <p:ext uri="{BB962C8B-B14F-4D97-AF65-F5344CB8AC3E}">
        <p14:creationId xmlns:p14="http://schemas.microsoft.com/office/powerpoint/2010/main" val="336823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5DB6E2F-3CDD-1559-B568-4109E8CBCB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488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9E4C043-2481-C8B2-89BD-D6C99BB5CE06}"/>
              </a:ext>
            </a:extLst>
          </p:cNvPr>
          <p:cNvSpPr txBox="1">
            <a:spLocks/>
          </p:cNvSpPr>
          <p:nvPr/>
        </p:nvSpPr>
        <p:spPr>
          <a:xfrm>
            <a:off x="5824025" y="1707756"/>
            <a:ext cx="4529313" cy="4504361"/>
          </a:xfrm>
          <a:prstGeom prst="ellipse">
            <a:avLst/>
          </a:prstGeom>
          <a:solidFill>
            <a:srgbClr val="4472C4">
              <a:alpha val="88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06.</a:t>
            </a:r>
            <a:r>
              <a:rPr lang="pt-BR" sz="2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Após a morte de Jesus, sua ressurreição e ascensão ao Céu, o sábado deveria continuar a ser guardado? </a:t>
            </a:r>
            <a:r>
              <a:rPr lang="pt-BR" sz="21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Mt</a:t>
            </a:r>
            <a:r>
              <a:rPr lang="pt-BR" sz="21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24:20; At 13:13-15; 42-44; At 16:13; At 17:1,2; At 18:4; </a:t>
            </a:r>
            <a:r>
              <a:rPr lang="pt-BR" sz="21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Tg</a:t>
            </a:r>
            <a:r>
              <a:rPr lang="pt-BR" sz="21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2:10; </a:t>
            </a:r>
            <a:r>
              <a:rPr lang="pt-BR" sz="21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Ap</a:t>
            </a:r>
            <a:r>
              <a:rPr lang="pt-BR" sz="21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14:12</a:t>
            </a:r>
          </a:p>
        </p:txBody>
      </p:sp>
    </p:spTree>
    <p:extLst>
      <p:ext uri="{BB962C8B-B14F-4D97-AF65-F5344CB8AC3E}">
        <p14:creationId xmlns:p14="http://schemas.microsoft.com/office/powerpoint/2010/main" val="50192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ACC1F8C-5FEB-E806-02A5-BD74FABC0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3871"/>
            </a:avLst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6EF23C4-FB88-397B-50BE-9841DA579DDF}"/>
              </a:ext>
            </a:extLst>
          </p:cNvPr>
          <p:cNvSpPr txBox="1">
            <a:spLocks/>
          </p:cNvSpPr>
          <p:nvPr/>
        </p:nvSpPr>
        <p:spPr>
          <a:xfrm>
            <a:off x="1622948" y="708144"/>
            <a:ext cx="4693445" cy="4667589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sábado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saímos da cidade para a beira do rio, onde nos pareceu haver um lugar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de oração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; e, assentando-nos, falamos às mulheres que haviam se reunido ali.</a:t>
            </a:r>
          </a:p>
        </p:txBody>
      </p:sp>
    </p:spTree>
    <p:extLst>
      <p:ext uri="{BB962C8B-B14F-4D97-AF65-F5344CB8AC3E}">
        <p14:creationId xmlns:p14="http://schemas.microsoft.com/office/powerpoint/2010/main" val="19430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3627E99-5FA0-8EB2-01B5-BFB01211D5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813"/>
            <a:ext cx="12192000" cy="6858000"/>
          </a:xfrm>
          <a:prstGeom prst="snip2DiagRect">
            <a:avLst>
              <a:gd name="adj1" fmla="val 0"/>
              <a:gd name="adj2" fmla="val 3263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6EF23C4-FB88-397B-50BE-9841DA579DDF}"/>
              </a:ext>
            </a:extLst>
          </p:cNvPr>
          <p:cNvSpPr txBox="1">
            <a:spLocks/>
          </p:cNvSpPr>
          <p:nvPr/>
        </p:nvSpPr>
        <p:spPr>
          <a:xfrm>
            <a:off x="3319975" y="1147317"/>
            <a:ext cx="4878790" cy="4851913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latin typeface="Century Gothic" panose="020B0502020202020204" pitchFamily="34" charset="0"/>
              </a:rPr>
              <a:t>Tendo passado por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Anfípolis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e Apolônia</a:t>
            </a:r>
            <a:r>
              <a:rPr lang="pt-BR" sz="2200" b="1" dirty="0">
                <a:latin typeface="Century Gothic" panose="020B0502020202020204" pitchFamily="34" charset="0"/>
              </a:rPr>
              <a:t>, Paulo e Silas chegaram a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Tessalônica</a:t>
            </a:r>
            <a:r>
              <a:rPr lang="pt-BR" sz="2200" b="1" dirty="0">
                <a:latin typeface="Century Gothic" panose="020B0502020202020204" pitchFamily="34" charset="0"/>
              </a:rPr>
              <a:t>, onde havia uma sinagoga dos judeus. Paulo,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segundo o seu costume</a:t>
            </a:r>
            <a:r>
              <a:rPr lang="pt-BR" sz="2200" b="1" dirty="0">
                <a:latin typeface="Century Gothic" panose="020B0502020202020204" pitchFamily="34" charset="0"/>
              </a:rPr>
              <a:t>, foi procurá-los e, por três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sábados</a:t>
            </a:r>
            <a:r>
              <a:rPr lang="pt-BR" sz="2200" b="1" dirty="0">
                <a:latin typeface="Century Gothic" panose="020B0502020202020204" pitchFamily="34" charset="0"/>
              </a:rPr>
              <a:t>, discutiu com eles a respeito das Escrituras.</a:t>
            </a:r>
            <a:endParaRPr lang="pt-BR" sz="2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0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A96E730-6513-3AB6-E8B6-2CBC904BDF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snip2DiagRect">
            <a:avLst>
              <a:gd name="adj1" fmla="val 0"/>
              <a:gd name="adj2" fmla="val 3279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6EF23C4-FB88-397B-50BE-9841DA579DDF}"/>
              </a:ext>
            </a:extLst>
          </p:cNvPr>
          <p:cNvSpPr txBox="1">
            <a:spLocks/>
          </p:cNvSpPr>
          <p:nvPr/>
        </p:nvSpPr>
        <p:spPr>
          <a:xfrm>
            <a:off x="3993233" y="1582877"/>
            <a:ext cx="4205532" cy="4182364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entury Gothic" panose="020B0502020202020204" pitchFamily="34" charset="0"/>
              </a:rPr>
              <a:t>E todos os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sábados</a:t>
            </a:r>
            <a:r>
              <a:rPr lang="pt-BR" sz="2400" b="1" dirty="0">
                <a:latin typeface="Century Gothic" panose="020B0502020202020204" pitchFamily="34" charset="0"/>
              </a:rPr>
              <a:t> Paulo falava na sinagoga, persuadindo tanto judeus como gregos.</a:t>
            </a:r>
            <a:endParaRPr lang="pt-BR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0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17FB2E-4F32-7E0C-3630-4006788A7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11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6EF23C4-FB88-397B-50BE-9841DA579DDF}"/>
              </a:ext>
            </a:extLst>
          </p:cNvPr>
          <p:cNvSpPr txBox="1">
            <a:spLocks/>
          </p:cNvSpPr>
          <p:nvPr/>
        </p:nvSpPr>
        <p:spPr>
          <a:xfrm>
            <a:off x="1267138" y="708145"/>
            <a:ext cx="4205532" cy="4182364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Aqui está a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perseverança 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dos santos, os que guardam os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mandamentos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de Deus e a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fé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em Jesus.</a:t>
            </a:r>
          </a:p>
        </p:txBody>
      </p:sp>
    </p:spTree>
    <p:extLst>
      <p:ext uri="{BB962C8B-B14F-4D97-AF65-F5344CB8AC3E}">
        <p14:creationId xmlns:p14="http://schemas.microsoft.com/office/powerpoint/2010/main" val="328366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62427C5-491C-BA98-9E4F-647BBEAED3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snip2DiagRect">
            <a:avLst>
              <a:gd name="adj1" fmla="val 0"/>
              <a:gd name="adj2" fmla="val 3264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6EF23C4-FB88-397B-50BE-9841DA579DDF}"/>
              </a:ext>
            </a:extLst>
          </p:cNvPr>
          <p:cNvSpPr txBox="1">
            <a:spLocks/>
          </p:cNvSpPr>
          <p:nvPr/>
        </p:nvSpPr>
        <p:spPr>
          <a:xfrm>
            <a:off x="5711483" y="708145"/>
            <a:ext cx="4828578" cy="4801978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latin typeface="Century Gothic" panose="020B0502020202020204" pitchFamily="34" charset="0"/>
              </a:rPr>
              <a:t>Como você reage ao compreender 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carinho </a:t>
            </a:r>
            <a:r>
              <a:rPr lang="pt-BR" sz="2200" b="1" dirty="0">
                <a:latin typeface="Century Gothic" panose="020B0502020202020204" pitchFamily="34" charset="0"/>
              </a:rPr>
              <a:t>de Deus pelo ser humano ao estabelecer 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sábado</a:t>
            </a:r>
            <a:r>
              <a:rPr lang="pt-BR" sz="2200" b="1" dirty="0">
                <a:latin typeface="Century Gothic" panose="020B0502020202020204" pitchFamily="34" charset="0"/>
              </a:rPr>
              <a:t>? Você percebe os benefícios, para os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que amam </a:t>
            </a:r>
            <a:r>
              <a:rPr lang="pt-BR" sz="2200" b="1" dirty="0">
                <a:latin typeface="Century Gothic" panose="020B0502020202020204" pitchFamily="34" charset="0"/>
              </a:rPr>
              <a:t>a Deus, em guardar integralmente 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santo dia de sábado</a:t>
            </a:r>
            <a:r>
              <a:rPr lang="pt-BR" sz="2200" b="1" dirty="0">
                <a:latin typeface="Century Gothic" panose="020B0502020202020204" pitchFamily="34" charset="0"/>
              </a:rPr>
              <a:t>?</a:t>
            </a:r>
            <a:endParaRPr lang="pt-BR" sz="2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8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31873FB-D8D8-62F2-1C79-0FE798B47A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snip2DiagRect">
            <a:avLst>
              <a:gd name="adj1" fmla="val 0"/>
              <a:gd name="adj2" fmla="val 3204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6EF23C4-FB88-397B-50BE-9841DA579DDF}"/>
              </a:ext>
            </a:extLst>
          </p:cNvPr>
          <p:cNvSpPr txBox="1">
            <a:spLocks/>
          </p:cNvSpPr>
          <p:nvPr/>
        </p:nvSpPr>
        <p:spPr>
          <a:xfrm>
            <a:off x="1267138" y="65779"/>
            <a:ext cx="4672638" cy="4646897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entury Gothic" panose="020B0502020202020204" pitchFamily="34" charset="0"/>
              </a:rPr>
              <a:t>Você percebe que pode ser um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auxílio importante </a:t>
            </a:r>
            <a:r>
              <a:rPr lang="pt-BR" sz="2400" b="1" dirty="0">
                <a:latin typeface="Century Gothic" panose="020B0502020202020204" pitchFamily="34" charset="0"/>
              </a:rPr>
              <a:t>para que outras pessoas conheçam também acerca da verdade sobre o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verdadeiro dia de descanso</a:t>
            </a:r>
            <a:r>
              <a:rPr lang="pt-BR" sz="2400" b="1" dirty="0">
                <a:latin typeface="Century Gothic" panose="020B0502020202020204" pitchFamily="34" charset="0"/>
              </a:rPr>
              <a:t>?</a:t>
            </a:r>
            <a:endParaRPr lang="pt-BR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2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A76BE8A-6BA0-BA8F-A289-50B8EDE7F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18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6EF23C4-FB88-397B-50BE-9841DA579DDF}"/>
              </a:ext>
            </a:extLst>
          </p:cNvPr>
          <p:cNvSpPr txBox="1">
            <a:spLocks/>
          </p:cNvSpPr>
          <p:nvPr/>
        </p:nvSpPr>
        <p:spPr>
          <a:xfrm>
            <a:off x="935734" y="519990"/>
            <a:ext cx="4438124" cy="4413675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Você deseja amar a Deus de todo o seu coração, fazer somente a vontade </a:t>
            </a:r>
            <a:r>
              <a:rPr lang="pt-BR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dEle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e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guardar todos os Seus mandamentos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950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F5CEBE4-553A-09DE-1BBE-A5363D0C7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snip2DiagRect">
            <a:avLst>
              <a:gd name="adj1" fmla="val 0"/>
              <a:gd name="adj2" fmla="val 32459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617B5621-5315-65DA-3AEF-2CA48784ED73}"/>
              </a:ext>
            </a:extLst>
          </p:cNvPr>
          <p:cNvSpPr txBox="1">
            <a:spLocks/>
          </p:cNvSpPr>
          <p:nvPr/>
        </p:nvSpPr>
        <p:spPr>
          <a:xfrm>
            <a:off x="3532105" y="1337817"/>
            <a:ext cx="4666660" cy="4640952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Teria Deus pensado também num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antídoto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contra o estresse e o “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esquecimento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” </a:t>
            </a:r>
            <a:r>
              <a:rPr lang="pt-BR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dEle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por nossa parte, em função de tantos compromissos? </a:t>
            </a:r>
          </a:p>
        </p:txBody>
      </p:sp>
    </p:spTree>
    <p:extLst>
      <p:ext uri="{BB962C8B-B14F-4D97-AF65-F5344CB8AC3E}">
        <p14:creationId xmlns:p14="http://schemas.microsoft.com/office/powerpoint/2010/main" val="375077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521C16-FB99-0524-7573-915033674A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snip2DiagRect">
            <a:avLst>
              <a:gd name="adj1" fmla="val 0"/>
              <a:gd name="adj2" fmla="val 3266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1D633234-7B92-D7A7-8634-26F9FB4C37DE}"/>
              </a:ext>
            </a:extLst>
          </p:cNvPr>
          <p:cNvSpPr txBox="1">
            <a:spLocks/>
          </p:cNvSpPr>
          <p:nvPr/>
        </p:nvSpPr>
        <p:spPr>
          <a:xfrm>
            <a:off x="1267137" y="938516"/>
            <a:ext cx="4672095" cy="4646357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Quando Deus criou o mundo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em seis dias 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vinte e quatro horas, descansou no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sétimo dia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Esse dia foi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separado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para o ser humano como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dia de descanso,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adoração a Deus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e para ajudar o próximo. </a:t>
            </a:r>
          </a:p>
        </p:txBody>
      </p:sp>
    </p:spTree>
    <p:extLst>
      <p:ext uri="{BB962C8B-B14F-4D97-AF65-F5344CB8AC3E}">
        <p14:creationId xmlns:p14="http://schemas.microsoft.com/office/powerpoint/2010/main" val="253147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4756B6-AC3A-D45D-233B-CF97A4DC52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snip2DiagRect">
            <a:avLst>
              <a:gd name="adj1" fmla="val 0"/>
              <a:gd name="adj2" fmla="val 32443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B7613CEF-ABC7-A6D3-8A81-17BE8FE7CB05}"/>
              </a:ext>
            </a:extLst>
          </p:cNvPr>
          <p:cNvSpPr txBox="1">
            <a:spLocks/>
          </p:cNvSpPr>
          <p:nvPr/>
        </p:nvSpPr>
        <p:spPr>
          <a:xfrm>
            <a:off x="6755388" y="708145"/>
            <a:ext cx="4205532" cy="4182364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01. </a:t>
            </a:r>
            <a:r>
              <a:rPr lang="pt-BR" sz="2400" b="1" dirty="0">
                <a:latin typeface="Century Gothic" panose="020B0502020202020204" pitchFamily="34" charset="0"/>
              </a:rPr>
              <a:t>Quando a observância do sábado foi instituída?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Gn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2:1-3</a:t>
            </a:r>
          </a:p>
        </p:txBody>
      </p:sp>
    </p:spTree>
    <p:extLst>
      <p:ext uri="{BB962C8B-B14F-4D97-AF65-F5344CB8AC3E}">
        <p14:creationId xmlns:p14="http://schemas.microsoft.com/office/powerpoint/2010/main" val="158502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C1C0A89-A9AD-92AF-D197-591A390967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300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B7F469A1-1876-64C1-F38B-4244B7BA78C2}"/>
              </a:ext>
            </a:extLst>
          </p:cNvPr>
          <p:cNvSpPr txBox="1">
            <a:spLocks/>
          </p:cNvSpPr>
          <p:nvPr/>
        </p:nvSpPr>
        <p:spPr>
          <a:xfrm>
            <a:off x="2164434" y="2096366"/>
            <a:ext cx="4205532" cy="4182364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E, havendo Deus terminado no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sétimo dia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 sua obra, que tinha feito,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descansou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nesse dia de toda a obra que tinha feito...</a:t>
            </a:r>
          </a:p>
        </p:txBody>
      </p:sp>
    </p:spTree>
    <p:extLst>
      <p:ext uri="{BB962C8B-B14F-4D97-AF65-F5344CB8AC3E}">
        <p14:creationId xmlns:p14="http://schemas.microsoft.com/office/powerpoint/2010/main" val="144761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A8B1AD-AF67-16C6-D04D-120255C849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382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8114B06E-4776-062C-1ABF-E6F1768CE188}"/>
              </a:ext>
            </a:extLst>
          </p:cNvPr>
          <p:cNvSpPr txBox="1">
            <a:spLocks/>
          </p:cNvSpPr>
          <p:nvPr/>
        </p:nvSpPr>
        <p:spPr>
          <a:xfrm>
            <a:off x="3993233" y="1337817"/>
            <a:ext cx="4205532" cy="4182364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 Deus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abençoou o sétimo dia 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 o santificou; porque nele descansou de toda a obra que, como Criador, tinha feito.</a:t>
            </a:r>
          </a:p>
        </p:txBody>
      </p:sp>
    </p:spTree>
    <p:extLst>
      <p:ext uri="{BB962C8B-B14F-4D97-AF65-F5344CB8AC3E}">
        <p14:creationId xmlns:p14="http://schemas.microsoft.com/office/powerpoint/2010/main" val="276364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4020F3-E0C8-4250-87EE-3ADEACCE8C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snip2DiagRect">
            <a:avLst>
              <a:gd name="adj1" fmla="val 0"/>
              <a:gd name="adj2" fmla="val 3209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BB727BC6-1406-4C0F-80D7-614230193893}"/>
              </a:ext>
            </a:extLst>
          </p:cNvPr>
          <p:cNvSpPr txBox="1">
            <a:spLocks/>
          </p:cNvSpPr>
          <p:nvPr/>
        </p:nvSpPr>
        <p:spPr>
          <a:xfrm>
            <a:off x="1267138" y="708144"/>
            <a:ext cx="4705704" cy="4679781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02. </a:t>
            </a:r>
            <a:r>
              <a:rPr lang="pt-BR" sz="2200" b="1" dirty="0">
                <a:latin typeface="Century Gothic" panose="020B0502020202020204" pitchFamily="34" charset="0"/>
              </a:rPr>
              <a:t>Onde está prevista a guarda do sábado na Lei escrita de Deus e como Deus a considerava ainda antes de escrevê-la com o Seu próprio dedo nas tábuas da Lei? </a:t>
            </a:r>
            <a:r>
              <a:rPr lang="pt-BR" sz="22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Ex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20:8-11; 16:23,28</a:t>
            </a:r>
          </a:p>
        </p:txBody>
      </p:sp>
    </p:spTree>
    <p:extLst>
      <p:ext uri="{BB962C8B-B14F-4D97-AF65-F5344CB8AC3E}">
        <p14:creationId xmlns:p14="http://schemas.microsoft.com/office/powerpoint/2010/main" val="312499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FAA2AC-F311-6024-C0D7-6357241FF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B9B22-26A3-5030-EA72-8115394BE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AF148E2-6289-D01F-1E95-96C848059C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76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FE799C5-7702-21F4-F88E-A38BDCE5013D}"/>
              </a:ext>
            </a:extLst>
          </p:cNvPr>
          <p:cNvSpPr txBox="1">
            <a:spLocks/>
          </p:cNvSpPr>
          <p:nvPr/>
        </p:nvSpPr>
        <p:spPr>
          <a:xfrm>
            <a:off x="1267138" y="566935"/>
            <a:ext cx="4205532" cy="4182364"/>
          </a:xfrm>
          <a:prstGeom prst="ellipse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— Lembre-se do dia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de sábado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para o santificar. Seis dias você trabalhará e fará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toda a sua obra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mas o sétimo dia é o </a:t>
            </a:r>
            <a:r>
              <a:rPr lang="pt-BR" sz="2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sábado dedicado ao Senhor</a:t>
            </a:r>
            <a:r>
              <a:rPr lang="pt-BR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seu Deus.</a:t>
            </a:r>
          </a:p>
        </p:txBody>
      </p:sp>
    </p:spTree>
    <p:extLst>
      <p:ext uri="{BB962C8B-B14F-4D97-AF65-F5344CB8AC3E}">
        <p14:creationId xmlns:p14="http://schemas.microsoft.com/office/powerpoint/2010/main" val="4027807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888</Words>
  <Application>Microsoft Office PowerPoint</Application>
  <PresentationFormat>Widescreen</PresentationFormat>
  <Paragraphs>29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Merçon</dc:creator>
  <cp:lastModifiedBy>55199</cp:lastModifiedBy>
  <cp:revision>7</cp:revision>
  <dcterms:created xsi:type="dcterms:W3CDTF">2022-11-28T20:25:43Z</dcterms:created>
  <dcterms:modified xsi:type="dcterms:W3CDTF">2022-12-05T22:50:32Z</dcterms:modified>
</cp:coreProperties>
</file>