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56" r:id="rId3"/>
    <p:sldId id="309" r:id="rId4"/>
    <p:sldId id="294" r:id="rId5"/>
    <p:sldId id="295" r:id="rId6"/>
    <p:sldId id="298" r:id="rId7"/>
    <p:sldId id="299" r:id="rId8"/>
    <p:sldId id="297" r:id="rId9"/>
    <p:sldId id="308" r:id="rId10"/>
    <p:sldId id="300" r:id="rId11"/>
    <p:sldId id="296" r:id="rId12"/>
    <p:sldId id="301" r:id="rId13"/>
    <p:sldId id="302" r:id="rId14"/>
    <p:sldId id="307" r:id="rId15"/>
    <p:sldId id="310" r:id="rId16"/>
    <p:sldId id="311" r:id="rId17"/>
    <p:sldId id="312" r:id="rId18"/>
    <p:sldId id="313" r:id="rId19"/>
    <p:sldId id="314" r:id="rId20"/>
    <p:sldId id="315"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91" autoAdjust="0"/>
    <p:restoredTop sz="94660"/>
  </p:normalViewPr>
  <p:slideViewPr>
    <p:cSldViewPr snapToGrid="0">
      <p:cViewPr varScale="1">
        <p:scale>
          <a:sx n="65" d="100"/>
          <a:sy n="65" d="100"/>
        </p:scale>
        <p:origin x="34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ncipais">
    <p:spTree>
      <p:nvGrpSpPr>
        <p:cNvPr id="1" name=""/>
        <p:cNvGrpSpPr/>
        <p:nvPr/>
      </p:nvGrpSpPr>
      <p:grpSpPr>
        <a:xfrm>
          <a:off x="0" y="0"/>
          <a:ext cx="0" cy="0"/>
          <a:chOff x="0" y="0"/>
          <a:chExt cx="0" cy="0"/>
        </a:xfrm>
      </p:grpSpPr>
      <p:sp>
        <p:nvSpPr>
          <p:cNvPr id="17" name="Espaço Reservado para Texto 16">
            <a:extLst>
              <a:ext uri="{FF2B5EF4-FFF2-40B4-BE49-F238E27FC236}">
                <a16:creationId xmlns:a16="http://schemas.microsoft.com/office/drawing/2014/main" id="{118C3382-C8BA-4EA4-9CED-7BAC04230710}"/>
              </a:ext>
            </a:extLst>
          </p:cNvPr>
          <p:cNvSpPr>
            <a:spLocks noGrp="1"/>
          </p:cNvSpPr>
          <p:nvPr>
            <p:ph type="body" sz="quarter" idx="11"/>
          </p:nvPr>
        </p:nvSpPr>
        <p:spPr>
          <a:xfrm>
            <a:off x="1890468" y="1337818"/>
            <a:ext cx="4205532" cy="4182364"/>
          </a:xfrm>
          <a:prstGeom prst="ellipse">
            <a:avLst/>
          </a:prstGeom>
          <a:solidFill>
            <a:schemeClr val="accent1">
              <a:lumMod val="75000"/>
              <a:alpha val="49000"/>
            </a:schemeClr>
          </a:solidFill>
        </p:spPr>
        <p:txBody>
          <a:bodyPr anchor="ctr" anchorCtr="0">
            <a:noAutofit/>
          </a:bodyPr>
          <a:lstStyle>
            <a:lvl1pPr marL="0" indent="0" algn="ctr">
              <a:buNone/>
              <a:defRPr sz="3200" b="1">
                <a:solidFill>
                  <a:schemeClr val="bg1"/>
                </a:solidFill>
                <a:latin typeface="Century Gothic" panose="020B0502020202020204" pitchFamily="34" charset="0"/>
              </a:defRPr>
            </a:lvl1pPr>
          </a:lstStyle>
          <a:p>
            <a:pPr lvl="0"/>
            <a:r>
              <a:rPr lang="pt-BR" dirty="0"/>
              <a:t>Clique para editar os estilos de texto Mestres</a:t>
            </a:r>
          </a:p>
        </p:txBody>
      </p:sp>
      <p:sp>
        <p:nvSpPr>
          <p:cNvPr id="3" name="Espaço Reservado para Imagem 2">
            <a:extLst>
              <a:ext uri="{FF2B5EF4-FFF2-40B4-BE49-F238E27FC236}">
                <a16:creationId xmlns:a16="http://schemas.microsoft.com/office/drawing/2014/main" id="{131E1DCB-D40A-42F3-8AD1-5A8868640C93}"/>
              </a:ext>
            </a:extLst>
          </p:cNvPr>
          <p:cNvSpPr>
            <a:spLocks noGrp="1"/>
          </p:cNvSpPr>
          <p:nvPr>
            <p:ph type="pic" sz="quarter" idx="12"/>
          </p:nvPr>
        </p:nvSpPr>
        <p:spPr>
          <a:xfrm>
            <a:off x="0" y="0"/>
            <a:ext cx="12192000" cy="6858000"/>
          </a:xfrm>
          <a:prstGeom prst="snip2DiagRect">
            <a:avLst>
              <a:gd name="adj1" fmla="val 0"/>
              <a:gd name="adj2" fmla="val 29590"/>
            </a:avLst>
          </a:prstGeom>
        </p:spPr>
        <p:txBody>
          <a:bodyPr/>
          <a:lstStyle/>
          <a:p>
            <a:endParaRPr lang="pt-BR"/>
          </a:p>
        </p:txBody>
      </p:sp>
    </p:spTree>
    <p:extLst>
      <p:ext uri="{BB962C8B-B14F-4D97-AF65-F5344CB8AC3E}">
        <p14:creationId xmlns:p14="http://schemas.microsoft.com/office/powerpoint/2010/main" val="1380564064"/>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636001" y="2917373"/>
            <a:ext cx="2365829" cy="3193143"/>
          </a:xfrm>
          <a:custGeom>
            <a:avLst/>
            <a:gdLst>
              <a:gd name="connsiteX0" fmla="*/ 0 w 2365829"/>
              <a:gd name="connsiteY0" fmla="*/ 0 h 3193143"/>
              <a:gd name="connsiteX1" fmla="*/ 2365829 w 2365829"/>
              <a:gd name="connsiteY1" fmla="*/ 0 h 3193143"/>
              <a:gd name="connsiteX2" fmla="*/ 2365829 w 2365829"/>
              <a:gd name="connsiteY2" fmla="*/ 3193143 h 3193143"/>
              <a:gd name="connsiteX3" fmla="*/ 0 w 2365829"/>
              <a:gd name="connsiteY3" fmla="*/ 3193143 h 3193143"/>
            </a:gdLst>
            <a:ahLst/>
            <a:cxnLst>
              <a:cxn ang="0">
                <a:pos x="connsiteX0" y="connsiteY0"/>
              </a:cxn>
              <a:cxn ang="0">
                <a:pos x="connsiteX1" y="connsiteY1"/>
              </a:cxn>
              <a:cxn ang="0">
                <a:pos x="connsiteX2" y="connsiteY2"/>
              </a:cxn>
              <a:cxn ang="0">
                <a:pos x="connsiteX3" y="connsiteY3"/>
              </a:cxn>
            </a:cxnLst>
            <a:rect l="l" t="t" r="r" b="b"/>
            <a:pathLst>
              <a:path w="2365829" h="3193143">
                <a:moveTo>
                  <a:pt x="0" y="0"/>
                </a:moveTo>
                <a:lnTo>
                  <a:pt x="2365829" y="0"/>
                </a:lnTo>
                <a:lnTo>
                  <a:pt x="2365829" y="3193143"/>
                </a:lnTo>
                <a:lnTo>
                  <a:pt x="0" y="3193143"/>
                </a:lnTo>
                <a:close/>
              </a:path>
            </a:pathLst>
          </a:custGeom>
        </p:spPr>
        <p:txBody>
          <a:bodyPr rtlCol="0">
            <a:noAutofit/>
          </a:bodyPr>
          <a:lstStyle/>
          <a:p>
            <a:pPr lvl="0"/>
            <a:endParaRPr lang="id-ID" noProof="0"/>
          </a:p>
        </p:txBody>
      </p:sp>
      <p:sp>
        <p:nvSpPr>
          <p:cNvPr id="7" name="Picture Placeholder 6"/>
          <p:cNvSpPr>
            <a:spLocks noGrp="1"/>
          </p:cNvSpPr>
          <p:nvPr>
            <p:ph type="pic" sz="quarter" idx="11"/>
          </p:nvPr>
        </p:nvSpPr>
        <p:spPr>
          <a:xfrm>
            <a:off x="6981372" y="711201"/>
            <a:ext cx="4673600" cy="3193143"/>
          </a:xfrm>
          <a:custGeom>
            <a:avLst/>
            <a:gdLst>
              <a:gd name="connsiteX0" fmla="*/ 0 w 4673600"/>
              <a:gd name="connsiteY0" fmla="*/ 0 h 3193143"/>
              <a:gd name="connsiteX1" fmla="*/ 4673600 w 4673600"/>
              <a:gd name="connsiteY1" fmla="*/ 0 h 3193143"/>
              <a:gd name="connsiteX2" fmla="*/ 4673600 w 4673600"/>
              <a:gd name="connsiteY2" fmla="*/ 3193143 h 3193143"/>
              <a:gd name="connsiteX3" fmla="*/ 0 w 4673600"/>
              <a:gd name="connsiteY3" fmla="*/ 3193143 h 3193143"/>
            </a:gdLst>
            <a:ahLst/>
            <a:cxnLst>
              <a:cxn ang="0">
                <a:pos x="connsiteX0" y="connsiteY0"/>
              </a:cxn>
              <a:cxn ang="0">
                <a:pos x="connsiteX1" y="connsiteY1"/>
              </a:cxn>
              <a:cxn ang="0">
                <a:pos x="connsiteX2" y="connsiteY2"/>
              </a:cxn>
              <a:cxn ang="0">
                <a:pos x="connsiteX3" y="connsiteY3"/>
              </a:cxn>
            </a:cxnLst>
            <a:rect l="l" t="t" r="r" b="b"/>
            <a:pathLst>
              <a:path w="4673600" h="3193143">
                <a:moveTo>
                  <a:pt x="0" y="0"/>
                </a:moveTo>
                <a:lnTo>
                  <a:pt x="4673600" y="0"/>
                </a:lnTo>
                <a:lnTo>
                  <a:pt x="4673600" y="3193143"/>
                </a:lnTo>
                <a:lnTo>
                  <a:pt x="0" y="3193143"/>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906010945"/>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A6BBABA-574D-4E1C-9EC5-77EC40500AB9}"/>
              </a:ext>
            </a:extLst>
          </p:cNvPr>
          <p:cNvSpPr>
            <a:spLocks noGrp="1"/>
          </p:cNvSpPr>
          <p:nvPr>
            <p:ph type="title"/>
          </p:nvPr>
        </p:nvSpPr>
        <p:spPr>
          <a:xfrm>
            <a:off x="1178671" y="299811"/>
            <a:ext cx="9604036" cy="1325563"/>
          </a:xfrm>
          <a:prstGeom prst="rect">
            <a:avLst/>
          </a:prstGeom>
        </p:spPr>
        <p:txBody>
          <a:bodyPr vert="horz" lIns="91440" tIns="45720" rIns="91440" bIns="45720" rtlCol="0" anchor="ctr">
            <a:normAutofit/>
          </a:bodyPr>
          <a:lstStyle/>
          <a:p>
            <a:r>
              <a:rPr lang="pt-BR" dirty="0"/>
              <a:t>Clique para editar o título Mestre</a:t>
            </a:r>
          </a:p>
        </p:txBody>
      </p:sp>
      <p:pic>
        <p:nvPicPr>
          <p:cNvPr id="19" name="Imagem 18">
            <a:extLst>
              <a:ext uri="{FF2B5EF4-FFF2-40B4-BE49-F238E27FC236}">
                <a16:creationId xmlns:a16="http://schemas.microsoft.com/office/drawing/2014/main" id="{7E0FC24D-016D-4096-831C-0488661E3E03}"/>
              </a:ext>
            </a:extLst>
          </p:cNvPr>
          <p:cNvPicPr>
            <a:picLocks noChangeAspect="1"/>
          </p:cNvPicPr>
          <p:nvPr userDrawn="1"/>
        </p:nvPicPr>
        <p:blipFill>
          <a:blip r:embed="rId4" cstate="screen">
            <a:alphaModFix amt="82000"/>
            <a:extLst>
              <a:ext uri="{28A0092B-C50C-407E-A947-70E740481C1C}">
                <a14:useLocalDpi xmlns:a14="http://schemas.microsoft.com/office/drawing/2010/main"/>
              </a:ext>
            </a:extLst>
          </a:blip>
          <a:stretch>
            <a:fillRect/>
          </a:stretch>
        </p:blipFill>
        <p:spPr>
          <a:xfrm>
            <a:off x="10686758" y="18255"/>
            <a:ext cx="1867123" cy="1325563"/>
          </a:xfrm>
          <a:prstGeom prst="rect">
            <a:avLst/>
          </a:prstGeom>
        </p:spPr>
      </p:pic>
      <p:pic>
        <p:nvPicPr>
          <p:cNvPr id="27" name="Imagem 26">
            <a:extLst>
              <a:ext uri="{FF2B5EF4-FFF2-40B4-BE49-F238E27FC236}">
                <a16:creationId xmlns:a16="http://schemas.microsoft.com/office/drawing/2014/main" id="{77E58951-ACFE-40EE-A0E1-8A8525C57240}"/>
              </a:ext>
            </a:extLst>
          </p:cNvPr>
          <p:cNvPicPr>
            <a:picLocks noChangeAspect="1"/>
          </p:cNvPicPr>
          <p:nvPr userDrawn="1"/>
        </p:nvPicPr>
        <p:blipFill>
          <a:blip r:embed="rId5" cstate="screen">
            <a:alphaModFix amt="81000"/>
            <a:extLst>
              <a:ext uri="{28A0092B-C50C-407E-A947-70E740481C1C}">
                <a14:useLocalDpi xmlns:a14="http://schemas.microsoft.com/office/drawing/2010/main"/>
              </a:ext>
            </a:extLst>
          </a:blip>
          <a:stretch>
            <a:fillRect/>
          </a:stretch>
        </p:blipFill>
        <p:spPr>
          <a:xfrm>
            <a:off x="84408" y="5724659"/>
            <a:ext cx="1215339" cy="1091137"/>
          </a:xfrm>
          <a:prstGeom prst="rect">
            <a:avLst/>
          </a:prstGeom>
        </p:spPr>
      </p:pic>
    </p:spTree>
    <p:extLst>
      <p:ext uri="{BB962C8B-B14F-4D97-AF65-F5344CB8AC3E}">
        <p14:creationId xmlns:p14="http://schemas.microsoft.com/office/powerpoint/2010/main" val="2287970202"/>
      </p:ext>
    </p:extLst>
  </p:cSld>
  <p:clrMap bg1="lt1" tx1="dk1" bg2="lt2" tx2="dk2" accent1="accent1" accent2="accent2" accent3="accent3" accent4="accent4" accent5="accent5" accent6="accent6" hlink="hlink" folHlink="folHlink"/>
  <p:sldLayoutIdLst>
    <p:sldLayoutId id="2147483649" r:id="rId1"/>
    <p:sldLayoutId id="2147483661" r:id="rId2"/>
  </p:sldLayoutIdLst>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ço Reservado para Imagem 18">
            <a:extLst>
              <a:ext uri="{FF2B5EF4-FFF2-40B4-BE49-F238E27FC236}">
                <a16:creationId xmlns:a16="http://schemas.microsoft.com/office/drawing/2014/main" id="{4E5E057E-2B10-4DFC-ADFC-A5476F8A15E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1" name="Espaço Reservado para Texto 10">
            <a:extLst>
              <a:ext uri="{FF2B5EF4-FFF2-40B4-BE49-F238E27FC236}">
                <a16:creationId xmlns:a16="http://schemas.microsoft.com/office/drawing/2014/main" id="{99DAA5D0-23AF-47C7-8D2E-7D544B6DF45C}"/>
              </a:ext>
            </a:extLst>
          </p:cNvPr>
          <p:cNvSpPr>
            <a:spLocks noGrp="1"/>
          </p:cNvSpPr>
          <p:nvPr>
            <p:ph type="body" sz="quarter" idx="11"/>
          </p:nvPr>
        </p:nvSpPr>
        <p:spPr>
          <a:xfrm>
            <a:off x="2050202" y="3805084"/>
            <a:ext cx="8794187" cy="2492477"/>
          </a:xfrm>
          <a:prstGeom prst="rect">
            <a:avLst/>
          </a:prstGeom>
          <a:solidFill>
            <a:schemeClr val="accent1">
              <a:alpha val="58000"/>
            </a:schemeClr>
          </a:solidFill>
        </p:spPr>
        <p:txBody>
          <a:bodyPr/>
          <a:lstStyle/>
          <a:p>
            <a:pPr marL="0" indent="0">
              <a:buNone/>
            </a:pPr>
            <a:r>
              <a:rPr lang="es-ES" sz="4800" dirty="0"/>
              <a:t>ESTUDIO 9</a:t>
            </a:r>
          </a:p>
          <a:p>
            <a:pPr marL="0" indent="0">
              <a:buNone/>
            </a:pPr>
            <a:r>
              <a:rPr lang="es-ES" sz="4800" dirty="0"/>
              <a:t>Conclusión de las actividades</a:t>
            </a:r>
            <a:endParaRPr lang="pt-BR" sz="4800" dirty="0">
              <a:solidFill>
                <a:schemeClr val="tx1"/>
              </a:solidFill>
            </a:endParaRPr>
          </a:p>
        </p:txBody>
      </p:sp>
    </p:spTree>
    <p:extLst>
      <p:ext uri="{BB962C8B-B14F-4D97-AF65-F5344CB8AC3E}">
        <p14:creationId xmlns:p14="http://schemas.microsoft.com/office/powerpoint/2010/main" val="777721546"/>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E63B83FE-6AEE-422F-86E7-79B22745A9B7}"/>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1197293" y="2060489"/>
            <a:ext cx="4348100" cy="1656105"/>
          </a:xfrm>
          <a:prstGeom prst="rect">
            <a:avLst/>
          </a:prstGeom>
          <a:solidFill>
            <a:schemeClr val="accent1">
              <a:alpha val="69000"/>
            </a:schemeClr>
          </a:solidFill>
        </p:spPr>
        <p:txBody>
          <a:bodyPr wrap="square" lIns="0">
            <a:noAutofit/>
          </a:bodyPr>
          <a:lstStyle/>
          <a:p>
            <a:pPr>
              <a:lnSpc>
                <a:spcPct val="100000"/>
              </a:lnSpc>
              <a:spcBef>
                <a:spcPct val="0"/>
              </a:spcBef>
            </a:pPr>
            <a:r>
              <a:rPr lang="pt-BR" sz="2400" dirty="0">
                <a:solidFill>
                  <a:srgbClr val="FFC000"/>
                </a:solidFill>
              </a:rPr>
              <a:t>03.</a:t>
            </a:r>
            <a:r>
              <a:rPr lang="pt-BR" sz="2400" dirty="0"/>
              <a:t> ¿</a:t>
            </a:r>
            <a:r>
              <a:rPr lang="pt-BR" sz="2400" dirty="0" err="1"/>
              <a:t>Qué</a:t>
            </a:r>
            <a:r>
              <a:rPr lang="pt-BR" sz="2400" dirty="0"/>
              <a:t> </a:t>
            </a:r>
            <a:r>
              <a:rPr lang="pt-BR" sz="2400" dirty="0" err="1"/>
              <a:t>ocurre</a:t>
            </a:r>
            <a:r>
              <a:rPr lang="pt-BR" sz="2400" dirty="0"/>
              <a:t> al </a:t>
            </a:r>
            <a:r>
              <a:rPr lang="pt-BR" sz="2400" dirty="0" err="1"/>
              <a:t>morir</a:t>
            </a:r>
            <a:r>
              <a:rPr lang="pt-BR" sz="2400" dirty="0"/>
              <a:t>? </a:t>
            </a:r>
            <a:r>
              <a:rPr lang="pt-BR" sz="2400" dirty="0" err="1">
                <a:solidFill>
                  <a:srgbClr val="FFC000"/>
                </a:solidFill>
              </a:rPr>
              <a:t>Sl</a:t>
            </a:r>
            <a:r>
              <a:rPr lang="pt-BR" sz="2400" dirty="0">
                <a:solidFill>
                  <a:srgbClr val="FFC000"/>
                </a:solidFill>
              </a:rPr>
              <a:t> 146:4; </a:t>
            </a:r>
            <a:r>
              <a:rPr lang="pt-BR" sz="2400" dirty="0" err="1">
                <a:solidFill>
                  <a:srgbClr val="FFC000"/>
                </a:solidFill>
              </a:rPr>
              <a:t>Ec</a:t>
            </a:r>
            <a:r>
              <a:rPr lang="pt-BR" sz="2400" dirty="0">
                <a:solidFill>
                  <a:srgbClr val="FFC000"/>
                </a:solidFill>
              </a:rPr>
              <a:t> 3:19-21, 12:7; Jó 34:14,15</a:t>
            </a:r>
            <a:endParaRPr lang="id-ID" altLang="pt-BR" sz="2400" dirty="0">
              <a:solidFill>
                <a:srgbClr val="FFC000"/>
              </a:solidFill>
              <a:latin typeface="Lato" panose="020B0604020202020204" pitchFamily="34" charset="0"/>
              <a:cs typeface="Lato" panose="020B0604020202020204" pitchFamily="34" charset="0"/>
            </a:endParaRPr>
          </a:p>
        </p:txBody>
      </p:sp>
    </p:spTree>
    <p:extLst>
      <p:ext uri="{BB962C8B-B14F-4D97-AF65-F5344CB8AC3E}">
        <p14:creationId xmlns:p14="http://schemas.microsoft.com/office/powerpoint/2010/main" val="3616420451"/>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Icebergs">
            <a:extLst>
              <a:ext uri="{FF2B5EF4-FFF2-40B4-BE49-F238E27FC236}">
                <a16:creationId xmlns:a16="http://schemas.microsoft.com/office/drawing/2014/main" id="{C5325921-29F7-43B7-989A-6A250CFF71B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3606606" y="603268"/>
            <a:ext cx="4593497" cy="1948204"/>
          </a:xfrm>
          <a:prstGeom prst="rect">
            <a:avLst/>
          </a:prstGeom>
          <a:solidFill>
            <a:schemeClr val="accent1">
              <a:lumMod val="75000"/>
              <a:alpha val="69000"/>
            </a:schemeClr>
          </a:solidFill>
        </p:spPr>
        <p:txBody>
          <a:bodyPr wrap="square" lIns="0">
            <a:noAutofit/>
          </a:bodyPr>
          <a:lstStyle/>
          <a:p>
            <a:pPr>
              <a:lnSpc>
                <a:spcPct val="100000"/>
              </a:lnSpc>
              <a:spcBef>
                <a:spcPct val="0"/>
              </a:spcBef>
            </a:pPr>
            <a:r>
              <a:rPr lang="es-ES" sz="2400" dirty="0"/>
              <a:t>Y el polvo </a:t>
            </a:r>
            <a:r>
              <a:rPr lang="es-ES" sz="2400" dirty="0">
                <a:latin typeface="Montserrat Black" panose="00000A00000000000000" pitchFamily="50" charset="0"/>
              </a:rPr>
              <a:t>VUELVE A LA TIERRA </a:t>
            </a:r>
            <a:r>
              <a:rPr lang="es-ES" sz="2400" dirty="0"/>
              <a:t>como era, y el espíritu </a:t>
            </a:r>
            <a:r>
              <a:rPr lang="es-ES" sz="2400" dirty="0">
                <a:solidFill>
                  <a:schemeClr val="accent4"/>
                </a:solidFill>
                <a:latin typeface="Montserrat Black" panose="00000A00000000000000" pitchFamily="50" charset="0"/>
              </a:rPr>
              <a:t>VUELVE A DIOS </a:t>
            </a:r>
            <a:r>
              <a:rPr lang="es-ES" sz="2400" dirty="0"/>
              <a:t>que lo dio.</a:t>
            </a:r>
            <a:endParaRPr lang="id-ID" altLang="pt-BR" sz="2200" dirty="0">
              <a:solidFill>
                <a:srgbClr val="FFC000"/>
              </a:solidFill>
              <a:latin typeface="Lato" panose="020B0604020202020204" pitchFamily="34" charset="0"/>
              <a:cs typeface="Lato" panose="020B0604020202020204" pitchFamily="34" charset="0"/>
            </a:endParaRPr>
          </a:p>
        </p:txBody>
      </p:sp>
    </p:spTree>
    <p:extLst>
      <p:ext uri="{BB962C8B-B14F-4D97-AF65-F5344CB8AC3E}">
        <p14:creationId xmlns:p14="http://schemas.microsoft.com/office/powerpoint/2010/main" val="1976006731"/>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Flor de jasmim-manga">
            <a:extLst>
              <a:ext uri="{FF2B5EF4-FFF2-40B4-BE49-F238E27FC236}">
                <a16:creationId xmlns:a16="http://schemas.microsoft.com/office/drawing/2014/main" id="{FA25BEC1-30FD-4B60-8A07-173B4D71272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494148" y="993498"/>
            <a:ext cx="6953788" cy="2265895"/>
          </a:xfrm>
          <a:prstGeom prst="rect">
            <a:avLst/>
          </a:prstGeom>
          <a:solidFill>
            <a:schemeClr val="accent1">
              <a:lumMod val="75000"/>
              <a:alpha val="73000"/>
            </a:schemeClr>
          </a:solidFill>
        </p:spPr>
        <p:txBody>
          <a:bodyPr wrap="square" lIns="0">
            <a:noAutofit/>
          </a:bodyPr>
          <a:lstStyle/>
          <a:p>
            <a:pPr>
              <a:lnSpc>
                <a:spcPct val="100000"/>
              </a:lnSpc>
              <a:spcBef>
                <a:spcPct val="0"/>
              </a:spcBef>
            </a:pPr>
            <a:r>
              <a:rPr lang="es-ES" sz="2400" dirty="0"/>
              <a:t>¿Te das cuenta de que el proceso de la muerte es el proceso </a:t>
            </a:r>
            <a:r>
              <a:rPr lang="es-ES" sz="2400" dirty="0">
                <a:latin typeface="Montserrat Black" panose="00000A00000000000000" pitchFamily="50" charset="0"/>
              </a:rPr>
              <a:t>INVERSO DE LA VIDA</a:t>
            </a:r>
            <a:r>
              <a:rPr lang="es-ES" sz="2400" dirty="0"/>
              <a:t>? El ser humano es un </a:t>
            </a:r>
            <a:r>
              <a:rPr lang="es-ES" sz="2400" dirty="0">
                <a:latin typeface="Montserrat Black" panose="00000A00000000000000" pitchFamily="50" charset="0"/>
              </a:rPr>
              <a:t>ALMA VIVA </a:t>
            </a:r>
            <a:r>
              <a:rPr lang="es-ES" sz="2400" dirty="0"/>
              <a:t>cuando el polvo de la tierra y el aliento de Dios </a:t>
            </a:r>
            <a:r>
              <a:rPr lang="es-ES" sz="2400" dirty="0">
                <a:solidFill>
                  <a:schemeClr val="accent4"/>
                </a:solidFill>
                <a:latin typeface="Montserrat Black" panose="00000A00000000000000" pitchFamily="50" charset="0"/>
              </a:rPr>
              <a:t>ESTÁN JUNTOS</a:t>
            </a:r>
            <a:r>
              <a:rPr lang="es-ES" sz="2400" dirty="0"/>
              <a:t>.</a:t>
            </a:r>
            <a:endParaRPr lang="id-ID" altLang="pt-BR" sz="2400" b="1" dirty="0">
              <a:cs typeface="Lato" panose="020F0502020204030203" pitchFamily="34" charset="0"/>
            </a:endParaRPr>
          </a:p>
        </p:txBody>
      </p:sp>
    </p:spTree>
    <p:extLst>
      <p:ext uri="{BB962C8B-B14F-4D97-AF65-F5344CB8AC3E}">
        <p14:creationId xmlns:p14="http://schemas.microsoft.com/office/powerpoint/2010/main" val="319936456"/>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6DF14C4A-9D03-409E-A2A7-96919927DB2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7875" b="7875"/>
          <a:stretch/>
        </p:blipFill>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2391913" y="585651"/>
            <a:ext cx="7695984" cy="2091182"/>
          </a:xfrm>
          <a:prstGeom prst="rect">
            <a:avLst/>
          </a:prstGeom>
          <a:solidFill>
            <a:schemeClr val="accent1">
              <a:lumMod val="75000"/>
              <a:alpha val="69000"/>
            </a:schemeClr>
          </a:solidFill>
        </p:spPr>
        <p:txBody>
          <a:bodyPr wrap="square" lIns="0">
            <a:noAutofit/>
          </a:bodyPr>
          <a:lstStyle/>
          <a:p>
            <a:pPr>
              <a:lnSpc>
                <a:spcPct val="100000"/>
              </a:lnSpc>
              <a:spcBef>
                <a:spcPct val="0"/>
              </a:spcBef>
            </a:pPr>
            <a:r>
              <a:rPr lang="pt-BR" sz="2400" dirty="0">
                <a:solidFill>
                  <a:srgbClr val="FFC000"/>
                </a:solidFill>
              </a:rPr>
              <a:t>04. </a:t>
            </a:r>
            <a:r>
              <a:rPr lang="pt-BR" sz="2400" dirty="0"/>
              <a:t>A que o próprio Cristo comparou a morte? Como Salomão se refere à morte? Como Jesus irá resolver o problema da morte? </a:t>
            </a:r>
            <a:r>
              <a:rPr lang="pt-BR" sz="2400" dirty="0" err="1">
                <a:solidFill>
                  <a:srgbClr val="FFC000"/>
                </a:solidFill>
              </a:rPr>
              <a:t>Jo</a:t>
            </a:r>
            <a:r>
              <a:rPr lang="pt-BR" sz="2400" dirty="0">
                <a:solidFill>
                  <a:srgbClr val="FFC000"/>
                </a:solidFill>
              </a:rPr>
              <a:t> 11:11,13,14; </a:t>
            </a:r>
            <a:r>
              <a:rPr lang="pt-BR" sz="2400" dirty="0" err="1">
                <a:solidFill>
                  <a:srgbClr val="FFC000"/>
                </a:solidFill>
              </a:rPr>
              <a:t>Ec</a:t>
            </a:r>
            <a:r>
              <a:rPr lang="pt-BR" sz="2400" dirty="0">
                <a:solidFill>
                  <a:srgbClr val="FFC000"/>
                </a:solidFill>
              </a:rPr>
              <a:t> 9:5,6; </a:t>
            </a:r>
            <a:r>
              <a:rPr lang="pt-BR" sz="2400" dirty="0" err="1">
                <a:solidFill>
                  <a:srgbClr val="FFC000"/>
                </a:solidFill>
              </a:rPr>
              <a:t>Jo</a:t>
            </a:r>
            <a:r>
              <a:rPr lang="pt-BR" sz="2400" dirty="0">
                <a:solidFill>
                  <a:srgbClr val="FFC000"/>
                </a:solidFill>
              </a:rPr>
              <a:t> 5:28,29</a:t>
            </a:r>
            <a:endParaRPr lang="id-ID" altLang="pt-BR" sz="2400" dirty="0">
              <a:solidFill>
                <a:srgbClr val="FFC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26432436"/>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Homem descansando na cama">
            <a:extLst>
              <a:ext uri="{FF2B5EF4-FFF2-40B4-BE49-F238E27FC236}">
                <a16:creationId xmlns:a16="http://schemas.microsoft.com/office/drawing/2014/main" id="{85CCE7A3-DE9F-4D07-8A61-480BC88C735D}"/>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7852" b="7852"/>
          <a:stretch/>
        </p:blipFill>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6096000" y="556154"/>
            <a:ext cx="4205532" cy="1715098"/>
          </a:xfrm>
          <a:prstGeom prst="rect">
            <a:avLst/>
          </a:prstGeom>
          <a:solidFill>
            <a:schemeClr val="accent1">
              <a:lumMod val="75000"/>
              <a:alpha val="71000"/>
            </a:schemeClr>
          </a:solidFill>
        </p:spPr>
        <p:txBody>
          <a:bodyPr wrap="square" lIns="0">
            <a:noAutofit/>
          </a:bodyPr>
          <a:lstStyle/>
          <a:p>
            <a:pPr>
              <a:lnSpc>
                <a:spcPct val="100000"/>
              </a:lnSpc>
              <a:spcBef>
                <a:spcPct val="0"/>
              </a:spcBef>
            </a:pPr>
            <a:r>
              <a:rPr lang="es-ES" sz="2400" dirty="0"/>
              <a:t>Nuestro amigo Lázaro está "</a:t>
            </a:r>
            <a:r>
              <a:rPr lang="es-ES" sz="2400" dirty="0">
                <a:solidFill>
                  <a:schemeClr val="accent4"/>
                </a:solidFill>
                <a:latin typeface="Montserrat Black" panose="00000A00000000000000" pitchFamily="50" charset="0"/>
              </a:rPr>
              <a:t>DORMIDO</a:t>
            </a:r>
            <a:r>
              <a:rPr lang="es-ES" sz="2400" dirty="0"/>
              <a:t>", pero voy a despertarlo.</a:t>
            </a:r>
            <a:endParaRPr lang="id-ID" altLang="pt-BR" sz="2400" dirty="0">
              <a:solidFill>
                <a:schemeClr val="accent4"/>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31091151"/>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Flores brancas desabrochando em um fundo verde">
            <a:extLst>
              <a:ext uri="{FF2B5EF4-FFF2-40B4-BE49-F238E27FC236}">
                <a16:creationId xmlns:a16="http://schemas.microsoft.com/office/drawing/2014/main" id="{85CCE7A3-DE9F-4D07-8A61-480BC88C735D}"/>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7813" b="7813"/>
          <a:stretch/>
        </p:blipFill>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636854" y="688889"/>
            <a:ext cx="7061803" cy="2290285"/>
          </a:xfrm>
          <a:prstGeom prst="rect">
            <a:avLst/>
          </a:prstGeom>
          <a:solidFill>
            <a:schemeClr val="accent1">
              <a:lumMod val="75000"/>
              <a:alpha val="78000"/>
            </a:schemeClr>
          </a:solidFill>
        </p:spPr>
        <p:txBody>
          <a:bodyPr wrap="square" lIns="0">
            <a:noAutofit/>
          </a:bodyPr>
          <a:lstStyle/>
          <a:p>
            <a:pPr>
              <a:lnSpc>
                <a:spcPct val="100000"/>
              </a:lnSpc>
              <a:spcBef>
                <a:spcPct val="0"/>
              </a:spcBef>
            </a:pPr>
            <a:r>
              <a:rPr lang="es-ES" sz="2400" dirty="0"/>
              <a:t>Porque los vivos saben que van a morir, pero los muertos </a:t>
            </a:r>
            <a:r>
              <a:rPr lang="es-ES" sz="2400" dirty="0">
                <a:latin typeface="Montserrat Black" panose="00000A00000000000000" pitchFamily="50" charset="0"/>
              </a:rPr>
              <a:t>NO SABEN NADA</a:t>
            </a:r>
            <a:r>
              <a:rPr lang="es-ES" sz="2400" dirty="0"/>
              <a:t>, ni tendrán recompensa, porque su memoria permanece </a:t>
            </a:r>
            <a:r>
              <a:rPr lang="es-ES" sz="2400" dirty="0">
                <a:solidFill>
                  <a:schemeClr val="accent4"/>
                </a:solidFill>
                <a:latin typeface="Montserrat Black" panose="00000A00000000000000" pitchFamily="50" charset="0"/>
              </a:rPr>
              <a:t>EN EL OLVIDO</a:t>
            </a:r>
            <a:r>
              <a:rPr lang="es-ES" sz="2400" dirty="0"/>
              <a:t>.</a:t>
            </a:r>
            <a:endParaRPr lang="id-ID" altLang="pt-BR"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28666544"/>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Rosa vermelha sobre uma lápide">
            <a:extLst>
              <a:ext uri="{FF2B5EF4-FFF2-40B4-BE49-F238E27FC236}">
                <a16:creationId xmlns:a16="http://schemas.microsoft.com/office/drawing/2014/main" id="{85CCE7A3-DE9F-4D07-8A61-480BC88C735D}"/>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7886" b="7886"/>
          <a:stretch/>
        </p:blipFill>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533616" y="479322"/>
            <a:ext cx="7238784" cy="2393524"/>
          </a:xfrm>
          <a:prstGeom prst="rect">
            <a:avLst/>
          </a:prstGeom>
        </p:spPr>
        <p:txBody>
          <a:bodyPr wrap="square" lIns="0">
            <a:noAutofit/>
          </a:bodyPr>
          <a:lstStyle/>
          <a:p>
            <a:pPr>
              <a:lnSpc>
                <a:spcPct val="100000"/>
              </a:lnSpc>
              <a:spcBef>
                <a:spcPct val="0"/>
              </a:spcBef>
            </a:pPr>
            <a:r>
              <a:rPr lang="es-ES" sz="2400" dirty="0"/>
              <a:t>Como vimos anteriormente, los muertos no reciben ninguna </a:t>
            </a:r>
            <a:r>
              <a:rPr lang="es-ES" sz="2400" dirty="0">
                <a:latin typeface="Montserrat Black" panose="00000A00000000000000" pitchFamily="50" charset="0"/>
              </a:rPr>
              <a:t>RECOMPENSA O CASTIGO </a:t>
            </a:r>
            <a:r>
              <a:rPr lang="es-ES" sz="2400" dirty="0"/>
              <a:t>ahora. Ellos están esperando </a:t>
            </a:r>
            <a:r>
              <a:rPr lang="es-ES" sz="2400" dirty="0">
                <a:solidFill>
                  <a:schemeClr val="accent4"/>
                </a:solidFill>
                <a:latin typeface="Montserrat Black" panose="00000A00000000000000" pitchFamily="50" charset="0"/>
              </a:rPr>
              <a:t>EL DÍA DE LA RESURRECCIÓN</a:t>
            </a:r>
            <a:r>
              <a:rPr lang="es-ES" sz="2400" dirty="0"/>
              <a:t> en las tumbas, inconscientes de lo que está sucediendo aquí.</a:t>
            </a:r>
            <a:endParaRPr lang="id-ID" altLang="pt-BR" sz="2400" dirty="0">
              <a:solidFill>
                <a:srgbClr val="FFC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01157755"/>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85CCE7A3-DE9F-4D07-8A61-480BC88C735D}"/>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1890467" y="1337817"/>
            <a:ext cx="5557467" cy="1951073"/>
          </a:xfrm>
          <a:prstGeom prst="rect">
            <a:avLst/>
          </a:prstGeom>
          <a:solidFill>
            <a:schemeClr val="accent1">
              <a:lumMod val="75000"/>
              <a:alpha val="72000"/>
            </a:schemeClr>
          </a:solidFill>
        </p:spPr>
        <p:txBody>
          <a:bodyPr wrap="square" lIns="0">
            <a:noAutofit/>
          </a:bodyPr>
          <a:lstStyle/>
          <a:p>
            <a:pPr>
              <a:lnSpc>
                <a:spcPct val="100000"/>
              </a:lnSpc>
              <a:spcBef>
                <a:spcPct val="0"/>
              </a:spcBef>
            </a:pPr>
            <a:r>
              <a:rPr lang="es-ES" sz="2400" dirty="0"/>
              <a:t>¡Pero piénsalo otra vez! ¿Tiene algún sentido que Jesús vuelva a buscarnos si ya hemos estado con él </a:t>
            </a:r>
            <a:r>
              <a:rPr lang="es-ES" sz="2400" dirty="0">
                <a:solidFill>
                  <a:schemeClr val="accent4"/>
                </a:solidFill>
                <a:latin typeface="Montserrat Black" panose="00000A00000000000000" pitchFamily="50" charset="0"/>
              </a:rPr>
              <a:t>EN ALGÚN LUGAR BUENO</a:t>
            </a:r>
            <a:r>
              <a:rPr lang="es-ES" sz="2400" dirty="0"/>
              <a:t>?</a:t>
            </a:r>
            <a:endParaRPr lang="id-ID" altLang="pt-BR"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22516581"/>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85CCE7A3-DE9F-4D07-8A61-480BC88C735D}"/>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5800429" y="4193679"/>
            <a:ext cx="6234256" cy="1912153"/>
          </a:xfrm>
          <a:prstGeom prst="rect">
            <a:avLst/>
          </a:prstGeom>
          <a:solidFill>
            <a:schemeClr val="accent1">
              <a:lumMod val="75000"/>
              <a:alpha val="63000"/>
            </a:schemeClr>
          </a:solidFill>
        </p:spPr>
        <p:txBody>
          <a:bodyPr wrap="square" lIns="0">
            <a:noAutofit/>
          </a:bodyPr>
          <a:lstStyle/>
          <a:p>
            <a:pPr>
              <a:lnSpc>
                <a:spcPct val="100000"/>
              </a:lnSpc>
              <a:spcBef>
                <a:spcPct val="0"/>
              </a:spcBef>
            </a:pPr>
            <a:r>
              <a:rPr lang="es-ES" sz="2400" dirty="0"/>
              <a:t>Si Jesús pagó </a:t>
            </a:r>
            <a:r>
              <a:rPr lang="es-ES" sz="2400" dirty="0">
                <a:latin typeface="Montserrat Black" panose="00000A00000000000000" pitchFamily="50" charset="0"/>
              </a:rPr>
              <a:t>NUESTRAS DEUDAS </a:t>
            </a:r>
            <a:r>
              <a:rPr lang="es-ES" sz="2400" dirty="0"/>
              <a:t>en nuestro lugar, ¿tiene algún sentido tener que volver en otra vida </a:t>
            </a:r>
            <a:r>
              <a:rPr lang="es-ES" sz="2400" dirty="0">
                <a:solidFill>
                  <a:schemeClr val="accent4"/>
                </a:solidFill>
                <a:latin typeface="Montserrat Black" panose="00000A00000000000000" pitchFamily="50" charset="0"/>
              </a:rPr>
              <a:t>PARA PAGAR LOS PECADOS</a:t>
            </a:r>
            <a:r>
              <a:rPr lang="es-ES" sz="2400" dirty="0"/>
              <a:t>?</a:t>
            </a:r>
            <a:endParaRPr lang="id-ID" altLang="pt-BR" sz="2400" dirty="0">
              <a:solidFill>
                <a:srgbClr val="FFC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29861670"/>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Pessoa pensando">
            <a:extLst>
              <a:ext uri="{FF2B5EF4-FFF2-40B4-BE49-F238E27FC236}">
                <a16:creationId xmlns:a16="http://schemas.microsoft.com/office/drawing/2014/main" id="{85CCE7A3-DE9F-4D07-8A61-480BC88C735D}"/>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7841" b="7841"/>
          <a:stretch/>
        </p:blipFill>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5813537" y="4169508"/>
            <a:ext cx="5601713" cy="2091182"/>
          </a:xfrm>
          <a:prstGeom prst="rect">
            <a:avLst/>
          </a:prstGeom>
          <a:solidFill>
            <a:schemeClr val="accent1">
              <a:lumMod val="75000"/>
              <a:alpha val="76000"/>
            </a:schemeClr>
          </a:solidFill>
        </p:spPr>
        <p:txBody>
          <a:bodyPr wrap="square" lIns="0">
            <a:noAutofit/>
          </a:bodyPr>
          <a:lstStyle/>
          <a:p>
            <a:pPr>
              <a:lnSpc>
                <a:spcPct val="100000"/>
              </a:lnSpc>
              <a:spcBef>
                <a:spcPct val="0"/>
              </a:spcBef>
            </a:pPr>
            <a:r>
              <a:rPr lang="es-ES" sz="2400" dirty="0"/>
              <a:t>¿Cómo reaccionas cuando te das cuenta de que sólo tenemos </a:t>
            </a:r>
            <a:r>
              <a:rPr lang="es-ES" sz="2400" dirty="0">
                <a:latin typeface="Montserrat Black" panose="00000A00000000000000" pitchFamily="50" charset="0"/>
              </a:rPr>
              <a:t>ESTE TIEMPO</a:t>
            </a:r>
            <a:r>
              <a:rPr lang="es-ES" sz="2400" dirty="0"/>
              <a:t> para tomar una decisión </a:t>
            </a:r>
            <a:r>
              <a:rPr lang="es-ES" sz="2400" dirty="0">
                <a:solidFill>
                  <a:schemeClr val="accent4"/>
                </a:solidFill>
                <a:latin typeface="Montserrat Black" panose="00000A00000000000000" pitchFamily="50" charset="0"/>
              </a:rPr>
              <a:t>POR JESÚS</a:t>
            </a:r>
            <a:r>
              <a:rPr lang="es-ES" sz="2400" dirty="0"/>
              <a:t>?</a:t>
            </a:r>
            <a:endParaRPr lang="id-ID" altLang="pt-BR" sz="2400" dirty="0">
              <a:solidFill>
                <a:srgbClr val="FFC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05699646"/>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ço Reservado para Imagem 14">
            <a:extLst>
              <a:ext uri="{FF2B5EF4-FFF2-40B4-BE49-F238E27FC236}">
                <a16:creationId xmlns:a16="http://schemas.microsoft.com/office/drawing/2014/main" id="{6CA0A001-B7BA-4BD9-8CA3-C8D410B6D89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5515896" y="1161304"/>
            <a:ext cx="5397909" cy="2511044"/>
          </a:xfrm>
          <a:prstGeom prst="rect">
            <a:avLst/>
          </a:prstGeom>
          <a:solidFill>
            <a:schemeClr val="accent1">
              <a:alpha val="64000"/>
            </a:schemeClr>
          </a:solidFill>
        </p:spPr>
        <p:txBody>
          <a:bodyPr wrap="square" lIns="0">
            <a:noAutofit/>
          </a:bodyPr>
          <a:lstStyle/>
          <a:p>
            <a:pPr>
              <a:lnSpc>
                <a:spcPct val="100000"/>
              </a:lnSpc>
            </a:pPr>
            <a:r>
              <a:rPr lang="es-ES" sz="2400" dirty="0"/>
              <a:t>Tarde o temprano,  cada uno de nosotros también "</a:t>
            </a:r>
            <a:r>
              <a:rPr lang="es-ES" sz="2400" dirty="0">
                <a:latin typeface="Montserrat Black" panose="00000A00000000000000" pitchFamily="50" charset="0"/>
              </a:rPr>
              <a:t>TERMINAREMOS NUESTRAS ACTIVIDADES</a:t>
            </a:r>
            <a:r>
              <a:rPr lang="es-ES" sz="2400" dirty="0"/>
              <a:t>" debido a la llegada de un cruel enemigo: </a:t>
            </a:r>
            <a:r>
              <a:rPr lang="es-ES" sz="2400" dirty="0">
                <a:solidFill>
                  <a:schemeClr val="accent4"/>
                </a:solidFill>
                <a:latin typeface="Montserrat Black" panose="00000A00000000000000" pitchFamily="50" charset="0"/>
              </a:rPr>
              <a:t>LA MUERTE</a:t>
            </a:r>
            <a:r>
              <a:rPr lang="es-ES" sz="2400" dirty="0"/>
              <a:t>.</a:t>
            </a:r>
            <a:endParaRPr lang="pt-BR" sz="2200" dirty="0"/>
          </a:p>
        </p:txBody>
      </p:sp>
    </p:spTree>
    <p:extLst>
      <p:ext uri="{BB962C8B-B14F-4D97-AF65-F5344CB8AC3E}">
        <p14:creationId xmlns:p14="http://schemas.microsoft.com/office/powerpoint/2010/main" val="2912559006"/>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85CCE7A3-DE9F-4D07-8A61-480BC88C735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1092589" y="3216713"/>
            <a:ext cx="4821513" cy="1812487"/>
          </a:xfrm>
          <a:prstGeom prst="rect">
            <a:avLst/>
          </a:prstGeom>
          <a:solidFill>
            <a:schemeClr val="accent1">
              <a:lumMod val="75000"/>
              <a:alpha val="50000"/>
            </a:schemeClr>
          </a:solidFill>
        </p:spPr>
        <p:txBody>
          <a:bodyPr wrap="square" lIns="0">
            <a:noAutofit/>
          </a:bodyPr>
          <a:lstStyle/>
          <a:p>
            <a:pPr>
              <a:lnSpc>
                <a:spcPct val="100000"/>
              </a:lnSpc>
              <a:spcBef>
                <a:spcPct val="0"/>
              </a:spcBef>
            </a:pPr>
            <a:r>
              <a:rPr lang="es-ES" sz="2400" dirty="0"/>
              <a:t>¿Quieres amar a Dios con </a:t>
            </a:r>
            <a:r>
              <a:rPr lang="es-ES" sz="2400" dirty="0">
                <a:latin typeface="Montserrat Black" panose="00000A00000000000000" pitchFamily="50" charset="0"/>
              </a:rPr>
              <a:t>TODO TU CORAZÓN </a:t>
            </a:r>
            <a:r>
              <a:rPr lang="es-ES" sz="2400" dirty="0"/>
              <a:t>y hacer sólo </a:t>
            </a:r>
            <a:r>
              <a:rPr lang="es-ES" sz="2400" dirty="0">
                <a:solidFill>
                  <a:schemeClr val="accent4"/>
                </a:solidFill>
                <a:latin typeface="Montserrat Black" panose="00000A00000000000000" pitchFamily="50" charset="0"/>
              </a:rPr>
              <a:t>SU VOLUNTAD</a:t>
            </a:r>
            <a:r>
              <a:rPr lang="es-ES" sz="2400" dirty="0"/>
              <a:t>?</a:t>
            </a:r>
            <a:endParaRPr lang="id-ID" altLang="pt-BR"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72939778"/>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E5489FE3-4826-4B0A-B695-72B4E3B1B30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6209071" y="3824971"/>
            <a:ext cx="5646584" cy="2089134"/>
          </a:xfrm>
          <a:prstGeom prst="rect">
            <a:avLst/>
          </a:prstGeom>
          <a:solidFill>
            <a:schemeClr val="accent1">
              <a:alpha val="58000"/>
            </a:schemeClr>
          </a:solidFill>
        </p:spPr>
        <p:txBody>
          <a:bodyPr wrap="square" lIns="0">
            <a:noAutofit/>
          </a:bodyPr>
          <a:lstStyle/>
          <a:p>
            <a:pPr>
              <a:lnSpc>
                <a:spcPct val="100000"/>
              </a:lnSpc>
            </a:pPr>
            <a:r>
              <a:rPr lang="es-ES" sz="2400" dirty="0"/>
              <a:t>Ante tantas </a:t>
            </a:r>
            <a:r>
              <a:rPr lang="es-ES" sz="2400" dirty="0">
                <a:latin typeface="Montserrat Black" panose="00000A00000000000000" pitchFamily="50" charset="0"/>
              </a:rPr>
              <a:t>OPINIONES DIFERENTES Y DIVERGENTES</a:t>
            </a:r>
            <a:r>
              <a:rPr lang="es-ES" sz="2400" dirty="0"/>
              <a:t>, ¿no cree que deberíamos </a:t>
            </a:r>
            <a:r>
              <a:rPr lang="es-ES" sz="2400" dirty="0">
                <a:solidFill>
                  <a:schemeClr val="accent4"/>
                </a:solidFill>
                <a:latin typeface="Montserrat Black" panose="00000A00000000000000" pitchFamily="50" charset="0"/>
              </a:rPr>
              <a:t>DAR UNA OPORTUNIDAD AL CREADOR </a:t>
            </a:r>
            <a:r>
              <a:rPr lang="es-ES" sz="2400" dirty="0"/>
              <a:t>para hablar de este tema?</a:t>
            </a:r>
            <a:endParaRPr lang="pt-BR" sz="2400" dirty="0"/>
          </a:p>
        </p:txBody>
      </p:sp>
    </p:spTree>
    <p:extLst>
      <p:ext uri="{BB962C8B-B14F-4D97-AF65-F5344CB8AC3E}">
        <p14:creationId xmlns:p14="http://schemas.microsoft.com/office/powerpoint/2010/main" val="2362180359"/>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9229E1F9-7933-415B-9535-E5AF164460D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262000" y="295189"/>
            <a:ext cx="6006064" cy="2138295"/>
          </a:xfrm>
          <a:prstGeom prst="rect">
            <a:avLst/>
          </a:prstGeom>
          <a:solidFill>
            <a:schemeClr val="accent1">
              <a:lumMod val="75000"/>
              <a:alpha val="54000"/>
            </a:schemeClr>
          </a:solidFill>
        </p:spPr>
        <p:txBody>
          <a:bodyPr wrap="square" lIns="0">
            <a:noAutofit/>
          </a:bodyPr>
          <a:lstStyle/>
          <a:p>
            <a:pPr>
              <a:lnSpc>
                <a:spcPct val="100000"/>
              </a:lnSpc>
            </a:pPr>
            <a:r>
              <a:rPr lang="pt-BR" sz="2400" dirty="0">
                <a:solidFill>
                  <a:srgbClr val="FFC000"/>
                </a:solidFill>
              </a:rPr>
              <a:t>01.</a:t>
            </a:r>
            <a:r>
              <a:rPr lang="pt-BR" sz="2400" dirty="0"/>
              <a:t> </a:t>
            </a:r>
            <a:r>
              <a:rPr lang="es-ES" sz="2400" dirty="0"/>
              <a:t>Dado que la muerte es lo contrario de la vida, primero tenemos que explorar cómo se produce la vida para luego poder entender qué es la muerte. ¿Cómo surgió el ser humano? </a:t>
            </a:r>
            <a:r>
              <a:rPr lang="pt-BR" sz="2400" dirty="0" err="1">
                <a:solidFill>
                  <a:srgbClr val="FFC000"/>
                </a:solidFill>
              </a:rPr>
              <a:t>Gn</a:t>
            </a:r>
            <a:r>
              <a:rPr lang="pt-BR" sz="2400" dirty="0">
                <a:solidFill>
                  <a:srgbClr val="FFC000"/>
                </a:solidFill>
              </a:rPr>
              <a:t> 2:7</a:t>
            </a:r>
          </a:p>
        </p:txBody>
      </p:sp>
    </p:spTree>
    <p:extLst>
      <p:ext uri="{BB962C8B-B14F-4D97-AF65-F5344CB8AC3E}">
        <p14:creationId xmlns:p14="http://schemas.microsoft.com/office/powerpoint/2010/main" val="1711555268"/>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A46E45D1-33B5-472B-91E9-4375999900E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6622025" y="4262284"/>
            <a:ext cx="5235677" cy="2271251"/>
          </a:xfrm>
          <a:prstGeom prst="rect">
            <a:avLst/>
          </a:prstGeom>
          <a:solidFill>
            <a:schemeClr val="accent1">
              <a:lumMod val="75000"/>
              <a:alpha val="53000"/>
            </a:schemeClr>
          </a:solidFill>
        </p:spPr>
        <p:txBody>
          <a:bodyPr wrap="square" lIns="0">
            <a:noAutofit/>
          </a:bodyPr>
          <a:lstStyle/>
          <a:p>
            <a:pPr>
              <a:lnSpc>
                <a:spcPct val="100000"/>
              </a:lnSpc>
              <a:spcBef>
                <a:spcPct val="0"/>
              </a:spcBef>
            </a:pPr>
            <a:r>
              <a:rPr lang="es-ES" sz="2400" dirty="0"/>
              <a:t>Entonces el Señor Dios formó al hombre </a:t>
            </a:r>
            <a:r>
              <a:rPr lang="es-ES" sz="2400" dirty="0">
                <a:latin typeface="Montserrat Black" panose="00000A00000000000000" pitchFamily="50" charset="0"/>
              </a:rPr>
              <a:t>DEL POLVO DE LA TIERRA </a:t>
            </a:r>
            <a:r>
              <a:rPr lang="es-ES" sz="2400" dirty="0"/>
              <a:t>y sopló en su nariz </a:t>
            </a:r>
            <a:r>
              <a:rPr lang="es-ES" sz="2400" dirty="0">
                <a:solidFill>
                  <a:schemeClr val="accent4"/>
                </a:solidFill>
                <a:latin typeface="Montserrat Black" panose="00000A00000000000000" pitchFamily="50" charset="0"/>
              </a:rPr>
              <a:t>ALIENTO DE VIDA</a:t>
            </a:r>
            <a:r>
              <a:rPr lang="es-ES" sz="2400" dirty="0"/>
              <a:t>, y el hombre se convirtió en un alma viviente.</a:t>
            </a:r>
            <a:endParaRPr lang="id-ID" altLang="pt-BR" sz="2400" dirty="0">
              <a:latin typeface="Lato" panose="020B0604020202020204" pitchFamily="34" charset="0"/>
              <a:cs typeface="Lato" panose="020B0604020202020204" pitchFamily="34" charset="0"/>
            </a:endParaRPr>
          </a:p>
        </p:txBody>
      </p:sp>
    </p:spTree>
    <p:extLst>
      <p:ext uri="{BB962C8B-B14F-4D97-AF65-F5344CB8AC3E}">
        <p14:creationId xmlns:p14="http://schemas.microsoft.com/office/powerpoint/2010/main" val="1732904941"/>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C5492EB4-5F76-4A52-B5C9-EE05BD58C9DA}"/>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1076633" y="448820"/>
            <a:ext cx="5609424" cy="2205892"/>
          </a:xfrm>
          <a:prstGeom prst="rect">
            <a:avLst/>
          </a:prstGeom>
          <a:solidFill>
            <a:schemeClr val="accent1">
              <a:lumMod val="75000"/>
              <a:alpha val="52000"/>
            </a:schemeClr>
          </a:solidFill>
        </p:spPr>
        <p:txBody>
          <a:bodyPr wrap="square" lIns="0">
            <a:noAutofit/>
          </a:bodyPr>
          <a:lstStyle/>
          <a:p>
            <a:pPr>
              <a:lnSpc>
                <a:spcPct val="100000"/>
              </a:lnSpc>
              <a:spcBef>
                <a:spcPct val="0"/>
              </a:spcBef>
            </a:pPr>
            <a:r>
              <a:rPr lang="es-ES" sz="2400" dirty="0"/>
              <a:t>La vida se produce a través de la </a:t>
            </a:r>
            <a:r>
              <a:rPr lang="es-ES" sz="2400" dirty="0">
                <a:latin typeface="Montserrat Black" panose="00000A00000000000000" pitchFamily="50" charset="0"/>
              </a:rPr>
              <a:t>UNIÓN DE DOS ELEMENTOS</a:t>
            </a:r>
            <a:r>
              <a:rPr lang="es-ES" sz="2400" dirty="0"/>
              <a:t>, es como una fórmula matemática: </a:t>
            </a:r>
            <a:r>
              <a:rPr lang="es-ES" sz="2400" dirty="0">
                <a:solidFill>
                  <a:schemeClr val="accent4"/>
                </a:solidFill>
              </a:rPr>
              <a:t>Polvo de la tierra + aliento de vida de Dios = alma viviente</a:t>
            </a:r>
            <a:r>
              <a:rPr lang="es-ES" sz="2400" dirty="0"/>
              <a:t>.</a:t>
            </a:r>
            <a:endParaRPr lang="id-ID" altLang="pt-BR" sz="2400" dirty="0">
              <a:solidFill>
                <a:srgbClr val="FFC000"/>
              </a:solidFill>
              <a:latin typeface="Lato" panose="020B0604020202020204" pitchFamily="34" charset="0"/>
              <a:cs typeface="Lato" panose="020B0604020202020204" pitchFamily="34" charset="0"/>
            </a:endParaRPr>
          </a:p>
        </p:txBody>
      </p:sp>
    </p:spTree>
    <p:extLst>
      <p:ext uri="{BB962C8B-B14F-4D97-AF65-F5344CB8AC3E}">
        <p14:creationId xmlns:p14="http://schemas.microsoft.com/office/powerpoint/2010/main" val="779829140"/>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069BBDE6-CB27-45DD-AAFB-7ECB9026CF9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6896235" y="4069818"/>
            <a:ext cx="4205532" cy="1770543"/>
          </a:xfrm>
          <a:prstGeom prst="rect">
            <a:avLst/>
          </a:prstGeom>
        </p:spPr>
        <p:txBody>
          <a:bodyPr wrap="square" lIns="0">
            <a:noAutofit/>
          </a:bodyPr>
          <a:lstStyle/>
          <a:p>
            <a:pPr>
              <a:lnSpc>
                <a:spcPct val="100000"/>
              </a:lnSpc>
              <a:spcBef>
                <a:spcPct val="0"/>
              </a:spcBef>
            </a:pPr>
            <a:r>
              <a:rPr lang="pt-BR" sz="2400" dirty="0">
                <a:solidFill>
                  <a:srgbClr val="FFC000"/>
                </a:solidFill>
              </a:rPr>
              <a:t>02.</a:t>
            </a:r>
            <a:r>
              <a:rPr lang="pt-BR" sz="2400" dirty="0"/>
              <a:t> </a:t>
            </a:r>
            <a:r>
              <a:rPr lang="es-ES" sz="2400" dirty="0"/>
              <a:t>¿Dice la Biblia que el alma muere? </a:t>
            </a:r>
            <a:r>
              <a:rPr lang="pt-BR" sz="2400" dirty="0" err="1">
                <a:solidFill>
                  <a:srgbClr val="FFC000"/>
                </a:solidFill>
              </a:rPr>
              <a:t>Ez</a:t>
            </a:r>
            <a:r>
              <a:rPr lang="pt-BR" sz="2400" dirty="0">
                <a:solidFill>
                  <a:srgbClr val="FFC000"/>
                </a:solidFill>
              </a:rPr>
              <a:t> 18:4,20; 22:25,27</a:t>
            </a:r>
            <a:endParaRPr lang="id-ID" altLang="pt-BR" sz="2400" dirty="0">
              <a:solidFill>
                <a:srgbClr val="FFC000"/>
              </a:solidFill>
              <a:latin typeface="Lato" panose="020B0604020202020204" pitchFamily="34" charset="0"/>
              <a:cs typeface="Lato" panose="020B0604020202020204" pitchFamily="34" charset="0"/>
            </a:endParaRPr>
          </a:p>
        </p:txBody>
      </p:sp>
    </p:spTree>
    <p:extLst>
      <p:ext uri="{BB962C8B-B14F-4D97-AF65-F5344CB8AC3E}">
        <p14:creationId xmlns:p14="http://schemas.microsoft.com/office/powerpoint/2010/main" val="2834173232"/>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17EB5AE4-A8C5-4010-A6E5-2C42E3E779D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3210434" y="3893574"/>
            <a:ext cx="6833217" cy="2551471"/>
          </a:xfrm>
          <a:prstGeom prst="rect">
            <a:avLst/>
          </a:prstGeom>
          <a:solidFill>
            <a:schemeClr val="accent1">
              <a:lumMod val="75000"/>
              <a:alpha val="76000"/>
            </a:schemeClr>
          </a:solidFill>
        </p:spPr>
        <p:txBody>
          <a:bodyPr wrap="square" lIns="0">
            <a:noAutofit/>
          </a:bodyPr>
          <a:lstStyle/>
          <a:p>
            <a:pPr>
              <a:lnSpc>
                <a:spcPct val="100000"/>
              </a:lnSpc>
              <a:spcBef>
                <a:spcPct val="0"/>
              </a:spcBef>
            </a:pPr>
            <a:r>
              <a:rPr lang="es-ES" sz="2400" dirty="0"/>
              <a:t>El concepto filosófico griego del alma como parte </a:t>
            </a:r>
            <a:r>
              <a:rPr lang="es-ES" sz="2400" dirty="0">
                <a:latin typeface="Montserrat Black" panose="00000A00000000000000" pitchFamily="50" charset="0"/>
              </a:rPr>
              <a:t>INMATERIAL FUERA DEL CUERPO HUMANO </a:t>
            </a:r>
            <a:r>
              <a:rPr lang="es-ES" sz="2400" dirty="0"/>
              <a:t>no tiene nada que ver con el concepto real de la </a:t>
            </a:r>
            <a:r>
              <a:rPr lang="es-ES" sz="2400" dirty="0">
                <a:solidFill>
                  <a:schemeClr val="accent4"/>
                </a:solidFill>
                <a:latin typeface="Montserrat Black" panose="00000A00000000000000" pitchFamily="50" charset="0"/>
              </a:rPr>
              <a:t>PALABRA ALMA EN LA BIBLIA</a:t>
            </a:r>
            <a:r>
              <a:rPr lang="es-ES" sz="2400" dirty="0"/>
              <a:t>, que siempre se refiere al ser vivo.</a:t>
            </a:r>
            <a:endParaRPr lang="id-ID" altLang="pt-BR" sz="2400" dirty="0">
              <a:latin typeface="Lato" panose="020B0604020202020204" pitchFamily="34" charset="0"/>
              <a:cs typeface="Lato" panose="020B0604020202020204" pitchFamily="34" charset="0"/>
            </a:endParaRPr>
          </a:p>
        </p:txBody>
      </p:sp>
    </p:spTree>
    <p:extLst>
      <p:ext uri="{BB962C8B-B14F-4D97-AF65-F5344CB8AC3E}">
        <p14:creationId xmlns:p14="http://schemas.microsoft.com/office/powerpoint/2010/main" val="3854097718"/>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D358B2C4-9BAC-418C-819C-1EE483BC749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10" name="Espaço Reservado para Texto 9">
            <a:extLst>
              <a:ext uri="{FF2B5EF4-FFF2-40B4-BE49-F238E27FC236}">
                <a16:creationId xmlns:a16="http://schemas.microsoft.com/office/drawing/2014/main" id="{33AAD873-CFC5-4B19-A72D-4E4CFEAA0B1E}"/>
              </a:ext>
            </a:extLst>
          </p:cNvPr>
          <p:cNvSpPr>
            <a:spLocks noGrp="1"/>
          </p:cNvSpPr>
          <p:nvPr>
            <p:ph type="body" sz="quarter" idx="11"/>
          </p:nvPr>
        </p:nvSpPr>
        <p:spPr>
          <a:xfrm>
            <a:off x="442668" y="906019"/>
            <a:ext cx="5132222" cy="1984666"/>
          </a:xfrm>
          <a:prstGeom prst="rect">
            <a:avLst/>
          </a:prstGeom>
          <a:solidFill>
            <a:schemeClr val="accent1">
              <a:lumMod val="75000"/>
              <a:alpha val="65000"/>
            </a:schemeClr>
          </a:solidFill>
        </p:spPr>
        <p:txBody>
          <a:bodyPr wrap="square" lIns="0">
            <a:noAutofit/>
          </a:bodyPr>
          <a:lstStyle/>
          <a:p>
            <a:pPr>
              <a:lnSpc>
                <a:spcPct val="100000"/>
              </a:lnSpc>
              <a:spcBef>
                <a:spcPct val="0"/>
              </a:spcBef>
            </a:pPr>
            <a:r>
              <a:rPr lang="es-ES" sz="2400" dirty="0"/>
              <a:t>Así que cuando el </a:t>
            </a:r>
            <a:r>
              <a:rPr lang="es-ES" sz="2400" dirty="0">
                <a:latin typeface="Montserrat Black" panose="00000A00000000000000" pitchFamily="50" charset="0"/>
              </a:rPr>
              <a:t>ALMA MUERE</a:t>
            </a:r>
            <a:r>
              <a:rPr lang="es-ES" sz="2400" dirty="0"/>
              <a:t>, no hay </a:t>
            </a:r>
            <a:r>
              <a:rPr lang="es-ES" sz="2400" dirty="0">
                <a:latin typeface="Montserrat Black" panose="00000A00000000000000" pitchFamily="50" charset="0"/>
              </a:rPr>
              <a:t>NADA</a:t>
            </a:r>
            <a:r>
              <a:rPr lang="es-ES" sz="2400" dirty="0"/>
              <a:t> que sobreviva al cuerpo como </a:t>
            </a:r>
            <a:r>
              <a:rPr lang="es-ES" sz="2400" dirty="0">
                <a:solidFill>
                  <a:schemeClr val="accent4"/>
                </a:solidFill>
                <a:latin typeface="Montserrat Black" panose="00000A00000000000000" pitchFamily="50" charset="0"/>
              </a:rPr>
              <a:t>ENTIDAD CONSCIENTE</a:t>
            </a:r>
            <a:r>
              <a:rPr lang="es-ES" sz="2400" dirty="0"/>
              <a:t>.</a:t>
            </a:r>
            <a:endParaRPr lang="id-ID" altLang="pt-BR" sz="2400" dirty="0">
              <a:latin typeface="Lato" panose="020B0604020202020204" pitchFamily="34" charset="0"/>
              <a:cs typeface="Lato" panose="020B0604020202020204" pitchFamily="34" charset="0"/>
            </a:endParaRPr>
          </a:p>
        </p:txBody>
      </p:sp>
    </p:spTree>
    <p:extLst>
      <p:ext uri="{BB962C8B-B14F-4D97-AF65-F5344CB8AC3E}">
        <p14:creationId xmlns:p14="http://schemas.microsoft.com/office/powerpoint/2010/main" val="1824700759"/>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5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3200" b="1" dirty="0">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32367</TotalTime>
  <Words>502</Words>
  <Application>Microsoft Office PowerPoint</Application>
  <PresentationFormat>Widescreen</PresentationFormat>
  <Paragraphs>21</Paragraphs>
  <Slides>20</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20</vt:i4>
      </vt:variant>
    </vt:vector>
  </HeadingPairs>
  <TitlesOfParts>
    <vt:vector size="26" baseType="lpstr">
      <vt:lpstr>Arial</vt:lpstr>
      <vt:lpstr>Calibri</vt:lpstr>
      <vt:lpstr>Century Gothic</vt:lpstr>
      <vt:lpstr>Lato</vt:lpstr>
      <vt:lpstr>Montserrat Black</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55199</dc:creator>
  <cp:lastModifiedBy>USB - Mitchel Urbano</cp:lastModifiedBy>
  <cp:revision>17</cp:revision>
  <dcterms:created xsi:type="dcterms:W3CDTF">2022-10-31T17:44:27Z</dcterms:created>
  <dcterms:modified xsi:type="dcterms:W3CDTF">2024-01-28T22:20:20Z</dcterms:modified>
</cp:coreProperties>
</file>