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6" r:id="rId15"/>
    <p:sldId id="320" r:id="rId16"/>
    <p:sldId id="307" r:id="rId17"/>
    <p:sldId id="310" r:id="rId18"/>
    <p:sldId id="311" r:id="rId19"/>
    <p:sldId id="312" r:id="rId20"/>
    <p:sldId id="313" r:id="rId21"/>
    <p:sldId id="314" r:id="rId22"/>
    <p:sldId id="31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06D52D35-1423-4371-99A0-B77136A80E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95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2571FA-D984-4EB8-881E-3467D3DBB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426" y="381544"/>
            <a:ext cx="8356917" cy="94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B1511F-707E-451D-B122-93200F091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15437" y="2325165"/>
            <a:ext cx="5953352" cy="20900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5884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2919" y="3429000"/>
            <a:ext cx="6547104" cy="1898206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</a:rPr>
              <a:t>ESTUDIO 7</a:t>
            </a:r>
          </a:p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</a:rPr>
              <a:t>El retorno de Jesús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597" y="1595915"/>
            <a:ext cx="5203506" cy="1530743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Entonces verán al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HIJO DEL HOMBRE </a:t>
            </a:r>
            <a:r>
              <a:rPr lang="es-ES" sz="2400" dirty="0"/>
              <a:t>viniendo sobre una nube, con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PODER Y GRAN GLORIA</a:t>
            </a:r>
            <a:r>
              <a:rPr lang="es-ES" sz="2400" dirty="0"/>
              <a:t>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304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76" y="180304"/>
            <a:ext cx="6522366" cy="231064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¿Para qué volverá Jesús a la Tierra y qué ocurrirá entonces?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22:12; I </a:t>
            </a:r>
            <a:r>
              <a:rPr lang="pt-BR" sz="2400" dirty="0" err="1">
                <a:solidFill>
                  <a:srgbClr val="FFC000"/>
                </a:solidFill>
              </a:rPr>
              <a:t>Tes</a:t>
            </a:r>
            <a:r>
              <a:rPr lang="pt-BR" sz="2400" dirty="0">
                <a:solidFill>
                  <a:srgbClr val="FFC000"/>
                </a:solidFill>
              </a:rPr>
              <a:t> 4:13-17; I Cor 15:51- 53;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20:5; II </a:t>
            </a:r>
            <a:r>
              <a:rPr lang="pt-BR" sz="2400" dirty="0" err="1">
                <a:solidFill>
                  <a:srgbClr val="FFC000"/>
                </a:solidFill>
              </a:rPr>
              <a:t>Tes</a:t>
            </a:r>
            <a:r>
              <a:rPr lang="pt-BR" sz="2400" dirty="0">
                <a:solidFill>
                  <a:srgbClr val="FFC000"/>
                </a:solidFill>
              </a:rPr>
              <a:t> 1:7; II </a:t>
            </a:r>
            <a:r>
              <a:rPr lang="pt-BR" sz="2400" dirty="0" err="1">
                <a:solidFill>
                  <a:srgbClr val="FFC000"/>
                </a:solidFill>
              </a:rPr>
              <a:t>Tes</a:t>
            </a:r>
            <a:r>
              <a:rPr lang="pt-BR" sz="2400" dirty="0">
                <a:solidFill>
                  <a:srgbClr val="FFC000"/>
                </a:solidFill>
              </a:rPr>
              <a:t> 2:8;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154" y="403563"/>
            <a:ext cx="5213477" cy="2147908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- He aquí,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YO VENGO PRONTO</a:t>
            </a:r>
            <a:r>
              <a:rPr lang="es-ES" sz="2400" dirty="0"/>
              <a:t>, y conmigo está la recompensa que voy a dar a cada uno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SEGÚN SUS HECHOS</a:t>
            </a:r>
            <a:r>
              <a:rPr lang="es-ES" sz="2400" dirty="0"/>
              <a:t>.</a:t>
            </a:r>
            <a:endParaRPr lang="id-ID" altLang="pt-BR" sz="2400" b="1" i="1" dirty="0"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2735" y="3639332"/>
            <a:ext cx="5797678" cy="2053545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¡Es mucha información! Muchos detalles. Muchas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"NOTAS EXPLICATIVAS"</a:t>
            </a:r>
            <a:r>
              <a:rPr lang="es-ES" sz="2400" dirty="0"/>
              <a:t>. Así que vamos a organizar todo esto por orden cronológico: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1BAB53CB-D8EF-472D-9635-B715A11323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19617A6-BA8C-48D0-8E0B-FFA5ADD0A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6392" y="896468"/>
            <a:ext cx="5953352" cy="5961532"/>
          </a:xfrm>
        </p:spPr>
        <p:txBody>
          <a:bodyPr/>
          <a:lstStyle/>
          <a:p>
            <a:pPr algn="just"/>
            <a:r>
              <a:rPr lang="pt-BR" sz="2200" dirty="0">
                <a:solidFill>
                  <a:schemeClr val="accent4"/>
                </a:solidFill>
              </a:rPr>
              <a:t>01-</a:t>
            </a:r>
            <a:r>
              <a:rPr lang="pt-BR" sz="2200" dirty="0"/>
              <a:t> </a:t>
            </a:r>
            <a:r>
              <a:rPr lang="es-ES" sz="2200" dirty="0"/>
              <a:t>Jesús fue al Cielo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40 DÍAS </a:t>
            </a:r>
            <a:r>
              <a:rPr lang="es-ES" sz="2200" dirty="0"/>
              <a:t>después de resucitar. ¡Él está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PREPARANDO UN LUGAR </a:t>
            </a:r>
            <a:r>
              <a:rPr lang="es-ES" sz="2200" dirty="0"/>
              <a:t>para llevarnos allí! ¡Esa es la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PROMESA</a:t>
            </a:r>
            <a:r>
              <a:rPr lang="es-ES" sz="2200" dirty="0"/>
              <a:t>! ¡Todas las promesas de Dios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SE HAN CUMPLIDO HOY</a:t>
            </a:r>
            <a:r>
              <a:rPr lang="es-ES" sz="2200" dirty="0"/>
              <a:t>! ¡El cumplirá esta también!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>
                <a:solidFill>
                  <a:schemeClr val="accent4"/>
                </a:solidFill>
              </a:rPr>
              <a:t>02-</a:t>
            </a:r>
            <a:r>
              <a:rPr lang="pt-BR" sz="2200" dirty="0"/>
              <a:t> </a:t>
            </a:r>
            <a:r>
              <a:rPr lang="es-ES" sz="2200" dirty="0"/>
              <a:t>Detalles del momento de su regreso: visible para todos en las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NUBES DEL CIELO</a:t>
            </a:r>
            <a:r>
              <a:rPr lang="es-ES" sz="2200" dirty="0"/>
              <a:t>, audible (toques de trompeta), acompañado por todos los santos ángeles.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PISARÁ LA TIERRA</a:t>
            </a:r>
            <a:r>
              <a:rPr lang="es-ES" sz="2200" dirty="0"/>
              <a:t>. Somos nosotros los que seremos llevados por los ángeles hasta él, para encontrarnos con él en el aire, y haremos un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VIAJE INTERGALÁCTICO</a:t>
            </a:r>
            <a:r>
              <a:rPr lang="es-ES" sz="2200" dirty="0"/>
              <a:t> hasta el lugar preparado para nosotros.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5427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1BAB53CB-D8EF-472D-9635-B715A11323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19617A6-BA8C-48D0-8E0B-FFA5ADD0A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7547" y="324463"/>
            <a:ext cx="5953352" cy="2090081"/>
          </a:xfrm>
        </p:spPr>
        <p:txBody>
          <a:bodyPr/>
          <a:lstStyle/>
          <a:p>
            <a:pPr algn="just"/>
            <a:r>
              <a:rPr lang="pt-BR" sz="2200" dirty="0">
                <a:solidFill>
                  <a:schemeClr val="accent4"/>
                </a:solidFill>
              </a:rPr>
              <a:t>03-</a:t>
            </a:r>
            <a:r>
              <a:rPr lang="pt-BR" sz="2200" dirty="0"/>
              <a:t> </a:t>
            </a:r>
            <a:r>
              <a:rPr lang="es-ES" sz="2200" dirty="0"/>
              <a:t>¿Quién realizará este viaje? Aquellos que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ACEPTARON A CRISTO </a:t>
            </a:r>
            <a:r>
              <a:rPr lang="es-ES" sz="2200" dirty="0"/>
              <a:t>como Salvador y que estaban vivos en el momento de Su venida y aquellos que ya estaban muertos (en la Biblia se les llama "los que duermen" - veremos más sobre esto cuando estudiemos la muerte) pero que habían aceptado a Cristo como Salvador en vida, ¡que también son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RESUCITADOS en Su venida!</a:t>
            </a:r>
          </a:p>
          <a:p>
            <a:pPr algn="just"/>
            <a:endParaRPr lang="pt-BR" sz="2200" dirty="0">
              <a:solidFill>
                <a:schemeClr val="accent4"/>
              </a:solidFill>
              <a:latin typeface="Montserrat Black" panose="00000A00000000000000" pitchFamily="50" charset="0"/>
            </a:endParaRPr>
          </a:p>
          <a:p>
            <a:pPr algn="just"/>
            <a:r>
              <a:rPr lang="pt-BR" sz="2200" dirty="0">
                <a:solidFill>
                  <a:schemeClr val="accent4"/>
                </a:solidFill>
              </a:rPr>
              <a:t>04-</a:t>
            </a:r>
            <a:r>
              <a:rPr lang="pt-BR" sz="2200" dirty="0"/>
              <a:t> </a:t>
            </a:r>
            <a:r>
              <a:rPr lang="es-ES" sz="2200" dirty="0"/>
              <a:t>los muertos, que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HAN ACEPTADO A CRISTO</a:t>
            </a:r>
            <a:r>
              <a:rPr lang="es-ES" sz="2200" dirty="0"/>
              <a:t> como Salvador, permanecen muertos y los vivos que no han aceptado a Cristo como Salvador </a:t>
            </a:r>
            <a:r>
              <a:rPr lang="es-ES" sz="22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MORIRÁN EN EL MOMENTO DEL REGRESO DE JESÚS</a:t>
            </a:r>
            <a:r>
              <a:rPr lang="es-ES" sz="2200" dirty="0"/>
              <a:t>, por causa del resplandor de Su gloria (ellos son el llamado remanente de los muertos en Apocalipsis 20:5).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4374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543" y="841266"/>
            <a:ext cx="5251017" cy="1887186"/>
          </a:xfrm>
          <a:prstGeom prst="rect">
            <a:avLst/>
          </a:prstGeom>
          <a:solidFill>
            <a:schemeClr val="accent1">
              <a:lumMod val="75000"/>
              <a:alpha val="4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chemeClr val="accent4"/>
                </a:solidFill>
              </a:rPr>
              <a:t>04.</a:t>
            </a:r>
            <a:r>
              <a:rPr lang="pt-BR" sz="2400" dirty="0"/>
              <a:t> </a:t>
            </a:r>
            <a:r>
              <a:rPr lang="es-ES" sz="2400" dirty="0"/>
              <a:t>Entonces, ¿cómo debemos vivir ante toda esta información?</a:t>
            </a:r>
            <a:r>
              <a:rPr lang="pt-BR" sz="2400" dirty="0"/>
              <a:t> </a:t>
            </a:r>
            <a:r>
              <a:rPr lang="pt-BR" sz="2400" dirty="0" err="1">
                <a:solidFill>
                  <a:schemeClr val="accent4"/>
                </a:solidFill>
              </a:rPr>
              <a:t>Tt</a:t>
            </a:r>
            <a:r>
              <a:rPr lang="pt-BR" sz="2400" dirty="0">
                <a:solidFill>
                  <a:schemeClr val="accent4"/>
                </a:solidFill>
              </a:rPr>
              <a:t> 2:11-14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546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299" y="552752"/>
            <a:ext cx="5835475" cy="2249441"/>
          </a:xfrm>
          <a:prstGeom prst="rect">
            <a:avLst/>
          </a:prstGeom>
          <a:solidFill>
            <a:schemeClr val="accent1">
              <a:lumMod val="75000"/>
              <a:alpha val="4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GRACIA DE CRISTO </a:t>
            </a:r>
            <a:r>
              <a:rPr lang="es-ES" sz="2400" dirty="0"/>
              <a:t>nos educa para que, habiendo renunciado a la impiedad y a las pasiones mundanas,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PODAMOS VIVIR EN ESTE MUNDO </a:t>
            </a:r>
            <a:r>
              <a:rPr lang="es-ES" sz="2400" dirty="0"/>
              <a:t>de manera sensata, justa y piadosa...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638" y="1619457"/>
            <a:ext cx="5142723" cy="2288866"/>
          </a:xfrm>
          <a:prstGeom prst="rect">
            <a:avLst/>
          </a:prstGeom>
          <a:solidFill>
            <a:schemeClr val="accent1">
              <a:lumMod val="75000"/>
              <a:alpha val="2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...esperando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la BENDITA ESPERANZA </a:t>
            </a:r>
            <a:r>
              <a:rPr lang="es-ES" sz="2400" dirty="0"/>
              <a:t>y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MANIFESTACIÓN DE LA GLORIA</a:t>
            </a:r>
            <a:r>
              <a:rPr lang="es-ES" sz="2400" dirty="0"/>
              <a:t> de nuestro gran Dios y Salvador Jesucristo.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603" y="905302"/>
            <a:ext cx="4857578" cy="1764156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chemeClr val="accent4"/>
                </a:solidFill>
              </a:rPr>
              <a:t>05.</a:t>
            </a:r>
            <a:r>
              <a:rPr lang="pt-BR" sz="2400" dirty="0"/>
              <a:t> </a:t>
            </a:r>
            <a:r>
              <a:rPr lang="es-ES" sz="2400" dirty="0"/>
              <a:t>¿Por qué todavía no ha regresado Jesús? ¿Conocemos la data? </a:t>
            </a:r>
            <a:r>
              <a:rPr lang="pt-BR" sz="2400" dirty="0" err="1">
                <a:solidFill>
                  <a:schemeClr val="accent4"/>
                </a:solidFill>
              </a:rPr>
              <a:t>Mt</a:t>
            </a:r>
            <a:r>
              <a:rPr lang="pt-BR" sz="2400" dirty="0">
                <a:solidFill>
                  <a:schemeClr val="accent4"/>
                </a:solidFill>
              </a:rPr>
              <a:t> 24:36; II </a:t>
            </a:r>
            <a:r>
              <a:rPr lang="pt-BR" sz="2400" dirty="0" err="1">
                <a:solidFill>
                  <a:schemeClr val="accent4"/>
                </a:solidFill>
              </a:rPr>
              <a:t>Pe</a:t>
            </a:r>
            <a:r>
              <a:rPr lang="pt-BR" sz="2400" dirty="0">
                <a:solidFill>
                  <a:schemeClr val="accent4"/>
                </a:solidFill>
              </a:rPr>
              <a:t> 3:9-14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30" y="2184539"/>
            <a:ext cx="5987844" cy="2488921"/>
          </a:xfrm>
          <a:prstGeom prst="rect">
            <a:avLst/>
          </a:prstGeom>
          <a:solidFill>
            <a:schemeClr val="accent1">
              <a:lumMod val="75000"/>
              <a:alpha val="8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NOTA EXPLICATIVA </a:t>
            </a:r>
            <a:r>
              <a:rPr lang="es-ES" sz="2400" dirty="0"/>
              <a:t>tiene por objeto aclarar determinadas situaciones, cuyo detalle y contextualización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SERÁN DE GRAN UTILIDAD</a:t>
            </a:r>
            <a:r>
              <a:rPr lang="es-ES" sz="2400" dirty="0"/>
              <a:t> para los usuarios de los balances financieros.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913" y="939646"/>
            <a:ext cx="4930739" cy="1936289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— </a:t>
            </a:r>
            <a:r>
              <a:rPr lang="es-ES" sz="2400" dirty="0"/>
              <a:t>Pero de aquel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DÍA Y HORA NADIE SABE</a:t>
            </a:r>
            <a:r>
              <a:rPr lang="es-ES" sz="2400" dirty="0"/>
              <a:t>, ni los ángeles del cielo, ni el Hijo,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SINO EL PADRE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8519" y="797978"/>
            <a:ext cx="4571841" cy="1709248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cuando te das cuenta de que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REGRESO DE JESÚS </a:t>
            </a:r>
            <a:r>
              <a:rPr lang="es-ES" sz="2400" dirty="0"/>
              <a:t>está muy cerca?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021" y="1786536"/>
            <a:ext cx="4910637" cy="1856315"/>
          </a:xfrm>
          <a:prstGeom prst="rect">
            <a:avLst/>
          </a:prstGeom>
          <a:solidFill>
            <a:schemeClr val="accent1">
              <a:lumMod val="75000"/>
              <a:alpha val="7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¿Quieres manejar tu vida como alguien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ESPERA CON INTERÉS</a:t>
            </a:r>
            <a:r>
              <a:rPr lang="es-ES" sz="2400" dirty="0"/>
              <a:t> la bendita esperanza del regreso de Jesús?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2916" y="4533913"/>
            <a:ext cx="7368925" cy="183739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El tema al que Jesús se refirió más veces y dio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MÁS DETALLES</a:t>
            </a:r>
            <a:r>
              <a:rPr lang="es-ES" sz="2400" dirty="0"/>
              <a:t> ¡fue sobre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SU REGRESO </a:t>
            </a:r>
            <a:r>
              <a:rPr lang="es-ES" sz="2400" dirty="0"/>
              <a:t>a nuestro planeta!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912" y="688889"/>
            <a:ext cx="5840145" cy="2091182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¿Qué promesa hizo Jesús a sus discípulos que ellos también empezaron a enseñar?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14:1-3; </a:t>
            </a:r>
            <a:r>
              <a:rPr lang="pt-BR" sz="2400" dirty="0" err="1">
                <a:solidFill>
                  <a:srgbClr val="FFC000"/>
                </a:solidFill>
              </a:rPr>
              <a:t>Hb</a:t>
            </a:r>
            <a:r>
              <a:rPr lang="pt-BR" sz="2400" dirty="0">
                <a:solidFill>
                  <a:srgbClr val="FFC000"/>
                </a:solidFill>
              </a:rPr>
              <a:t> 9:27-28</a:t>
            </a: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9587" y="3947204"/>
            <a:ext cx="5717456" cy="2025894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creéis en Dios,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CREE TAMBIÉN EN MÍ</a:t>
            </a:r>
            <a:r>
              <a:rPr lang="es-ES" sz="2400" dirty="0"/>
              <a:t>. En la casa de mi Padre hay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MUCHAS MORADAS</a:t>
            </a:r>
            <a:r>
              <a:rPr lang="es-ES" sz="2400" dirty="0"/>
              <a:t>. Si no, os lo habría dicho.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6685" y="1131341"/>
            <a:ext cx="5893330" cy="2423021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Porque voy a prepararles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 LUGAR</a:t>
            </a:r>
            <a:r>
              <a:rPr lang="es-ES" sz="2400" dirty="0"/>
              <a:t>. Y cuando me haya ido y os haya preparado un lugar,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VOLVERÉ Y OS RECIBIRÉ A MÍ MISMO,</a:t>
            </a:r>
            <a:r>
              <a:rPr lang="es-ES" sz="2400" dirty="0"/>
              <a:t> para que donde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YO ESTÉ, ESTÉIS VOSOTROS TAMBIÉN</a:t>
            </a:r>
            <a:r>
              <a:rPr lang="es-ES" sz="2400" dirty="0"/>
              <a:t>".</a:t>
            </a:r>
            <a:endParaRPr lang="id-ID" altLang="pt-BR" sz="2400" dirty="0">
              <a:solidFill>
                <a:schemeClr val="accent4"/>
              </a:solidFill>
              <a:latin typeface="Montserrat Black" panose="00000A00000000000000" pitchFamily="50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595" y="4010824"/>
            <a:ext cx="5005713" cy="2065511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¿Cómo volverá Jesús? ¿Pondrá un pie en la Tierra?</a:t>
            </a:r>
            <a:r>
              <a:rPr lang="pt-BR" sz="2400" dirty="0">
                <a:solidFill>
                  <a:srgbClr val="FFC000"/>
                </a:solidFill>
              </a:rPr>
              <a:t> At 1:9-11;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1:7;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24:27, 30,31;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25:31; </a:t>
            </a:r>
            <a:r>
              <a:rPr lang="pt-BR" sz="2400" dirty="0" err="1">
                <a:solidFill>
                  <a:srgbClr val="FFC000"/>
                </a:solidFill>
              </a:rPr>
              <a:t>Lc</a:t>
            </a:r>
            <a:r>
              <a:rPr lang="pt-BR" sz="2400" dirty="0">
                <a:solidFill>
                  <a:srgbClr val="FFC000"/>
                </a:solidFill>
              </a:rPr>
              <a:t> 21:27</a:t>
            </a:r>
            <a:endParaRPr lang="id-ID" altLang="pt-BR" sz="21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2949" y="3819832"/>
            <a:ext cx="5832341" cy="2713704"/>
          </a:xfrm>
          <a:prstGeom prst="rect">
            <a:avLst/>
          </a:prstGeom>
          <a:solidFill>
            <a:schemeClr val="accent1">
              <a:lumMod val="75000"/>
              <a:alpha val="6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He aquí que viene con las nubes,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TODOS LOS OJOS LE VERÁN</a:t>
            </a:r>
            <a:r>
              <a:rPr lang="es-ES" sz="2400" dirty="0"/>
              <a:t>, incluso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LOS QUE LO TRANSPASARON</a:t>
            </a:r>
            <a:r>
              <a:rPr lang="es-ES" sz="2400" dirty="0"/>
              <a:t>. Y todas las tribus de la tierra se lamentarán a causa de él. Ciertamente. Amén.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226" y="3871673"/>
            <a:ext cx="5303684" cy="1924443"/>
          </a:xfrm>
          <a:prstGeom prst="rect">
            <a:avLst/>
          </a:prstGeom>
          <a:solidFill>
            <a:schemeClr val="accent1">
              <a:lumMod val="75000"/>
              <a:alpha val="2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Porque como el relámpago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SALE DEL ORIENTE </a:t>
            </a:r>
            <a:r>
              <a:rPr lang="es-ES" sz="2400" dirty="0"/>
              <a:t>y se muestra hasta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OCCIDENTE</a:t>
            </a:r>
            <a:r>
              <a:rPr lang="es-ES" sz="2400" dirty="0"/>
              <a:t>, así será la venida del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HIJO DEL HOMBRE</a:t>
            </a:r>
            <a:endParaRPr lang="id-ID" altLang="pt-BR" sz="2400" dirty="0">
              <a:solidFill>
                <a:schemeClr val="accent4"/>
              </a:solidFill>
              <a:latin typeface="Montserrat Black" panose="00000A00000000000000" pitchFamily="50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18943</TotalTime>
  <Words>723</Words>
  <Application>Microsoft Office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15</cp:revision>
  <dcterms:created xsi:type="dcterms:W3CDTF">2022-10-31T17:44:27Z</dcterms:created>
  <dcterms:modified xsi:type="dcterms:W3CDTF">2024-01-28T12:47:10Z</dcterms:modified>
</cp:coreProperties>
</file>