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06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18">
            <a:extLst>
              <a:ext uri="{FF2B5EF4-FFF2-40B4-BE49-F238E27FC236}">
                <a16:creationId xmlns:a16="http://schemas.microsoft.com/office/drawing/2014/main" id="{9EACB302-73F0-48B2-9FA9-97EC73CA34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8295" y="-28135"/>
            <a:ext cx="10922377" cy="6942406"/>
          </a:xfrm>
          <a:custGeom>
            <a:avLst/>
            <a:gdLst>
              <a:gd name="connsiteX0" fmla="*/ 0 w 10138117"/>
              <a:gd name="connsiteY0" fmla="*/ 0 h 6858000"/>
              <a:gd name="connsiteX1" fmla="*/ 8432395 w 10138117"/>
              <a:gd name="connsiteY1" fmla="*/ 0 h 6858000"/>
              <a:gd name="connsiteX2" fmla="*/ 10138117 w 10138117"/>
              <a:gd name="connsiteY2" fmla="*/ 1705722 h 6858000"/>
              <a:gd name="connsiteX3" fmla="*/ 10138117 w 10138117"/>
              <a:gd name="connsiteY3" fmla="*/ 6858000 h 6858000"/>
              <a:gd name="connsiteX4" fmla="*/ 10138117 w 10138117"/>
              <a:gd name="connsiteY4" fmla="*/ 6858000 h 6858000"/>
              <a:gd name="connsiteX5" fmla="*/ 1705722 w 10138117"/>
              <a:gd name="connsiteY5" fmla="*/ 6858000 h 6858000"/>
              <a:gd name="connsiteX6" fmla="*/ 0 w 10138117"/>
              <a:gd name="connsiteY6" fmla="*/ 5152278 h 6858000"/>
              <a:gd name="connsiteX7" fmla="*/ 0 w 10138117"/>
              <a:gd name="connsiteY7" fmla="*/ 0 h 6858000"/>
              <a:gd name="connsiteX0" fmla="*/ 0 w 10138117"/>
              <a:gd name="connsiteY0" fmla="*/ 0 h 6914271"/>
              <a:gd name="connsiteX1" fmla="*/ 8432395 w 10138117"/>
              <a:gd name="connsiteY1" fmla="*/ 0 h 6914271"/>
              <a:gd name="connsiteX2" fmla="*/ 10138117 w 10138117"/>
              <a:gd name="connsiteY2" fmla="*/ 1705722 h 6914271"/>
              <a:gd name="connsiteX3" fmla="*/ 10138117 w 10138117"/>
              <a:gd name="connsiteY3" fmla="*/ 6858000 h 6914271"/>
              <a:gd name="connsiteX4" fmla="*/ 10138117 w 10138117"/>
              <a:gd name="connsiteY4" fmla="*/ 6858000 h 6914271"/>
              <a:gd name="connsiteX5" fmla="*/ 242682 w 10138117"/>
              <a:gd name="connsiteY5" fmla="*/ 6914271 h 6914271"/>
              <a:gd name="connsiteX6" fmla="*/ 0 w 10138117"/>
              <a:gd name="connsiteY6" fmla="*/ 5152278 h 6914271"/>
              <a:gd name="connsiteX7" fmla="*/ 0 w 10138117"/>
              <a:gd name="connsiteY7" fmla="*/ 0 h 6914271"/>
              <a:gd name="connsiteX0" fmla="*/ 689317 w 10827434"/>
              <a:gd name="connsiteY0" fmla="*/ 0 h 6914271"/>
              <a:gd name="connsiteX1" fmla="*/ 9121712 w 10827434"/>
              <a:gd name="connsiteY1" fmla="*/ 0 h 6914271"/>
              <a:gd name="connsiteX2" fmla="*/ 10827434 w 10827434"/>
              <a:gd name="connsiteY2" fmla="*/ 1705722 h 6914271"/>
              <a:gd name="connsiteX3" fmla="*/ 10827434 w 10827434"/>
              <a:gd name="connsiteY3" fmla="*/ 6858000 h 6914271"/>
              <a:gd name="connsiteX4" fmla="*/ 10827434 w 10827434"/>
              <a:gd name="connsiteY4" fmla="*/ 6858000 h 6914271"/>
              <a:gd name="connsiteX5" fmla="*/ 931999 w 10827434"/>
              <a:gd name="connsiteY5" fmla="*/ 6914271 h 6914271"/>
              <a:gd name="connsiteX6" fmla="*/ 0 w 10827434"/>
              <a:gd name="connsiteY6" fmla="*/ 5053804 h 6914271"/>
              <a:gd name="connsiteX7" fmla="*/ 689317 w 10827434"/>
              <a:gd name="connsiteY7" fmla="*/ 0 h 6914271"/>
              <a:gd name="connsiteX0" fmla="*/ 0 w 10925908"/>
              <a:gd name="connsiteY0" fmla="*/ 0 h 6928339"/>
              <a:gd name="connsiteX1" fmla="*/ 9220186 w 10925908"/>
              <a:gd name="connsiteY1" fmla="*/ 14068 h 6928339"/>
              <a:gd name="connsiteX2" fmla="*/ 10925908 w 10925908"/>
              <a:gd name="connsiteY2" fmla="*/ 1719790 h 6928339"/>
              <a:gd name="connsiteX3" fmla="*/ 10925908 w 10925908"/>
              <a:gd name="connsiteY3" fmla="*/ 6872068 h 6928339"/>
              <a:gd name="connsiteX4" fmla="*/ 10925908 w 10925908"/>
              <a:gd name="connsiteY4" fmla="*/ 6872068 h 6928339"/>
              <a:gd name="connsiteX5" fmla="*/ 1030473 w 10925908"/>
              <a:gd name="connsiteY5" fmla="*/ 6928339 h 6928339"/>
              <a:gd name="connsiteX6" fmla="*/ 98474 w 10925908"/>
              <a:gd name="connsiteY6" fmla="*/ 5067872 h 6928339"/>
              <a:gd name="connsiteX7" fmla="*/ 0 w 10925908"/>
              <a:gd name="connsiteY7" fmla="*/ 0 h 6928339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53804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42203 w 10964580"/>
              <a:gd name="connsiteY6" fmla="*/ 5081939 h 6942406"/>
              <a:gd name="connsiteX7" fmla="*/ 0 w 10964580"/>
              <a:gd name="connsiteY7" fmla="*/ 14067 h 6942406"/>
              <a:gd name="connsiteX0" fmla="*/ 42203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42203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377" h="6942406">
                <a:moveTo>
                  <a:pt x="28135" y="28134"/>
                </a:moveTo>
                <a:lnTo>
                  <a:pt x="10922377" y="0"/>
                </a:lnTo>
                <a:lnTo>
                  <a:pt x="10883705" y="1733857"/>
                </a:lnTo>
                <a:lnTo>
                  <a:pt x="10883705" y="6886135"/>
                </a:lnTo>
                <a:lnTo>
                  <a:pt x="10883705" y="6886135"/>
                </a:lnTo>
                <a:lnTo>
                  <a:pt x="931999" y="6942406"/>
                </a:lnTo>
                <a:cubicBezTo>
                  <a:pt x="958958" y="6111235"/>
                  <a:pt x="577952" y="5519215"/>
                  <a:pt x="0" y="5081939"/>
                </a:cubicBezTo>
                <a:lnTo>
                  <a:pt x="28135" y="28134"/>
                </a:lnTo>
                <a:close/>
              </a:path>
            </a:pathLst>
          </a:custGeo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2571FA-D984-4EB8-881E-3467D3DBB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8763" y="590550"/>
            <a:ext cx="8736012" cy="94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B1511F-707E-451D-B122-93200F091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8763" y="2193925"/>
            <a:ext cx="2462212" cy="3532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5884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0762" y="4166419"/>
            <a:ext cx="6373960" cy="237058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</a:rPr>
              <a:t>ESTUDIO 6</a:t>
            </a:r>
          </a:p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</a:rPr>
              <a:t>Conociendo las señales El fin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4452" y="1650667"/>
            <a:ext cx="6369935" cy="1888946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Porque se levantará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NACIÓN CONTRA NACIÓN</a:t>
            </a:r>
            <a:r>
              <a:rPr lang="es-ES" sz="2400" dirty="0"/>
              <a:t>, y reino contra reino. Habrá hambrunas y </a:t>
            </a:r>
            <a:r>
              <a:rPr lang="es-ES" sz="2400" dirty="0">
                <a:latin typeface="Montserrat Black" panose="00000A00000000000000" pitchFamily="50" charset="0"/>
              </a:rPr>
              <a:t>TERREMOTOS EN VARIOS LUGARES</a:t>
            </a:r>
            <a:endParaRPr lang="id-ID" altLang="pt-BR" sz="2400" dirty="0">
              <a:solidFill>
                <a:srgbClr val="FFC000"/>
              </a:solidFill>
              <a:latin typeface="Montserrat Black" panose="00000A00000000000000" pitchFamily="50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7930" y="3760839"/>
            <a:ext cx="7558263" cy="2300749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los seres humanos serán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EGOÍSTAS, CODICIOSOS, ORGULLOSOS, ARROGANTES</a:t>
            </a:r>
            <a:r>
              <a:rPr lang="es-ES" sz="2400" dirty="0"/>
              <a:t>, blasfemos, desobedientes a sus padres, ingratos, impíos, sin afecto natural, </a:t>
            </a:r>
            <a:r>
              <a:rPr lang="es-ES" sz="2400" dirty="0">
                <a:latin typeface="Montserrat Black" panose="00000A00000000000000" pitchFamily="50" charset="0"/>
              </a:rPr>
              <a:t>IMPLACABLES, CALUMNIADORES</a:t>
            </a:r>
            <a:r>
              <a:rPr lang="es-ES" sz="2400" dirty="0"/>
              <a:t>...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608" y="403563"/>
            <a:ext cx="7544527" cy="2147908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>
                <a:latin typeface="Montserrat Black" panose="00000A00000000000000" pitchFamily="50" charset="0"/>
              </a:rPr>
              <a:t>SIN DOMINIO PROPIO</a:t>
            </a:r>
            <a:r>
              <a:rPr lang="es-ES" sz="2400" dirty="0"/>
              <a:t>, crueles, </a:t>
            </a:r>
            <a:r>
              <a:rPr lang="es-ES" sz="2400" dirty="0">
                <a:latin typeface="Montserrat Black" panose="00000A00000000000000" pitchFamily="50" charset="0"/>
              </a:rPr>
              <a:t>ENEMIGOS DEL BIEN, TRAIDORES, ATREVIDOS</a:t>
            </a:r>
            <a:r>
              <a:rPr lang="es-ES" sz="2400" dirty="0"/>
              <a:t>, engreídos, más amigos del placer que amigos de Dios, teniendo una forma de piedad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PERO NEGANDO EL PODER DE ELLA</a:t>
            </a:r>
            <a:r>
              <a:rPr lang="es-ES" sz="2400" dirty="0"/>
              <a:t>.</a:t>
            </a:r>
            <a:endParaRPr lang="id-ID" altLang="pt-BR" sz="24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8284" y="2267733"/>
            <a:ext cx="4828140" cy="2053544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¿Qué señales de la naturaleza mostró Jesús?</a:t>
            </a:r>
            <a:r>
              <a:rPr lang="pt-BR" sz="2400" dirty="0"/>
              <a:t>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24:7,29;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6:12-14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729" y="931418"/>
            <a:ext cx="5949831" cy="2844169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...el cielo se recogió como un </a:t>
            </a:r>
            <a:r>
              <a:rPr lang="es-ES" sz="2400" dirty="0">
                <a:latin typeface="Montserrat Black" panose="00000A00000000000000" pitchFamily="50" charset="0"/>
              </a:rPr>
              <a:t>PERGAMINO CUANDO SE ENROLLA</a:t>
            </a:r>
            <a:r>
              <a:rPr lang="es-ES" sz="2400" dirty="0"/>
              <a:t>. Entonces todas las montañas e islas fueron </a:t>
            </a:r>
            <a:r>
              <a:rPr lang="es-ES" sz="2400" dirty="0">
                <a:latin typeface="Montserrat Black" panose="00000A00000000000000" pitchFamily="50" charset="0"/>
              </a:rPr>
              <a:t>MOVIDAS DE SU LUGAR</a:t>
            </a:r>
            <a:r>
              <a:rPr lang="es-ES" sz="24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>
                <a:solidFill>
                  <a:schemeClr val="accent4"/>
                </a:solidFill>
              </a:rPr>
              <a:t>01/11/1755 - el gran terremoto de Lisboa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01E678D-A4F8-4FB6-B3D3-27BD4CA3D3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4606" y="2861187"/>
            <a:ext cx="5942867" cy="2816942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— </a:t>
            </a:r>
            <a:r>
              <a:rPr lang="es-ES" sz="2400" dirty="0"/>
              <a:t>Inmediatamente después de la tribulación de esos días, </a:t>
            </a:r>
            <a:r>
              <a:rPr lang="es-ES" sz="2400" dirty="0">
                <a:latin typeface="Montserrat Black" panose="00000A00000000000000" pitchFamily="50" charset="0"/>
              </a:rPr>
              <a:t>EL SOL SE OSCURECERÁ</a:t>
            </a:r>
            <a:r>
              <a:rPr lang="es-ES" sz="2400" dirty="0"/>
              <a:t> y la luna </a:t>
            </a:r>
            <a:r>
              <a:rPr lang="es-ES" sz="2400" dirty="0">
                <a:latin typeface="Montserrat Black" panose="00000A00000000000000" pitchFamily="50" charset="0"/>
              </a:rPr>
              <a:t>NO BRILLARÁ</a:t>
            </a:r>
            <a:r>
              <a:rPr lang="es-ES" sz="24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>
                <a:solidFill>
                  <a:schemeClr val="accent4"/>
                </a:solidFill>
              </a:rPr>
              <a:t>19/05/1780 - el oscurecimiento del sol y la luna de sangre</a:t>
            </a:r>
            <a:endParaRPr lang="id-ID" altLang="pt-BR" sz="20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7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1213" y="753618"/>
            <a:ext cx="5390319" cy="2432034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...</a:t>
            </a:r>
            <a:r>
              <a:rPr lang="es-ES" sz="2400" dirty="0"/>
              <a:t> las estrellas del cielo </a:t>
            </a:r>
            <a:r>
              <a:rPr lang="es-ES" sz="2400" dirty="0">
                <a:latin typeface="Montserrat Black" panose="00000A00000000000000" pitchFamily="50" charset="0"/>
              </a:rPr>
              <a:t>CAYERON A LA TIERRA</a:t>
            </a:r>
            <a:r>
              <a:rPr lang="es-ES" sz="2400" dirty="0"/>
              <a:t>, como una higuera deja caer sus higos verdes cuando la sacude un viento fuerte.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>
                <a:solidFill>
                  <a:schemeClr val="accent4"/>
                </a:solidFill>
              </a:rPr>
              <a:t>12/11/1833 - lluvia de meteoritos</a:t>
            </a:r>
            <a:r>
              <a:rPr lang="es-ES" sz="2400" dirty="0"/>
              <a:t>. 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1206" y="543864"/>
            <a:ext cx="4205532" cy="1889621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04.</a:t>
            </a:r>
            <a:r>
              <a:rPr lang="pt-BR" sz="2400" dirty="0"/>
              <a:t> </a:t>
            </a:r>
            <a:r>
              <a:rPr lang="es-ES" sz="2400" dirty="0"/>
              <a:t>¿Qué señales mostró Jesús en el mundo religioso?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24:4,5,11,24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7526" y="3215149"/>
            <a:ext cx="6350911" cy="2286000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Jesús respondió: " Tengan cuidado de que </a:t>
            </a:r>
            <a:r>
              <a:rPr lang="es-ES" sz="2400" dirty="0">
                <a:latin typeface="Montserrat Black" panose="00000A00000000000000" pitchFamily="50" charset="0"/>
              </a:rPr>
              <a:t>NADIE LOS ENGAÑE</a:t>
            </a:r>
            <a:r>
              <a:rPr lang="es-ES" sz="2400" dirty="0"/>
              <a:t>. Porque vendrán muchos en mi nombre diciendo: "Yo soy el Cristo",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Y ENGAÑARÁN A MUCHOS</a:t>
            </a:r>
            <a:r>
              <a:rPr lang="es-ES" sz="2400" dirty="0"/>
              <a:t>. 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1523" y="4127375"/>
            <a:ext cx="5093920" cy="1978457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05.</a:t>
            </a:r>
            <a:r>
              <a:rPr lang="pt-BR" sz="2400" dirty="0"/>
              <a:t> </a:t>
            </a:r>
            <a:r>
              <a:rPr lang="es-ES" sz="2400" dirty="0"/>
              <a:t>¿Cuál es la señal de Dios y cómo podemos evitar ser engañados?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24:14; I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4:1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7594" y="3802027"/>
            <a:ext cx="6164200" cy="2008837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"no existe una forma científica o </a:t>
            </a:r>
            <a:r>
              <a:rPr 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METODOLÓGICAMENTE PROBADA </a:t>
            </a:r>
            <a:r>
              <a:rPr lang="pt-BR" sz="2400" dirty="0"/>
              <a:t>de relacionar </a:t>
            </a:r>
            <a:r>
              <a:rPr lang="pt-BR" sz="2400" dirty="0" err="1"/>
              <a:t>los</a:t>
            </a:r>
            <a:r>
              <a:rPr lang="pt-BR" sz="2400" dirty="0"/>
              <a:t> índices para </a:t>
            </a:r>
            <a:r>
              <a:rPr lang="pt-BR" sz="2400" dirty="0" err="1"/>
              <a:t>obtener</a:t>
            </a:r>
            <a:r>
              <a:rPr lang="pt-BR" sz="2400" dirty="0"/>
              <a:t> </a:t>
            </a:r>
            <a:r>
              <a:rPr lang="pt-BR" sz="2400" dirty="0" err="1"/>
              <a:t>un</a:t>
            </a:r>
            <a:r>
              <a:rPr lang="pt-BR" sz="2400" dirty="0"/>
              <a:t> diagnóstico preciso".</a:t>
            </a:r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5091" y="874836"/>
            <a:ext cx="6256895" cy="2325564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Y </a:t>
            </a:r>
            <a:r>
              <a:rPr lang="es-ES" sz="2400" dirty="0">
                <a:latin typeface="Montserrat Black" panose="00000A00000000000000" pitchFamily="50" charset="0"/>
              </a:rPr>
              <a:t>ESTE EVANGELIO DEL REINO</a:t>
            </a:r>
            <a:r>
              <a:rPr lang="es-ES" sz="2400" dirty="0"/>
              <a:t> será predicado </a:t>
            </a:r>
            <a:r>
              <a:rPr lang="es-ES" sz="2400" dirty="0">
                <a:latin typeface="Montserrat Black" panose="00000A00000000000000" pitchFamily="50" charset="0"/>
              </a:rPr>
              <a:t>POR TODO EL MUNDO </a:t>
            </a:r>
            <a:r>
              <a:rPr lang="es-ES" sz="2400" dirty="0"/>
              <a:t>para testimonio a todas las naciones.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ENTONCES VENDRÁ EL FIN</a:t>
            </a:r>
            <a:endParaRPr lang="id-ID" altLang="pt-BR" sz="2400" dirty="0">
              <a:solidFill>
                <a:schemeClr val="accent4"/>
              </a:solidFill>
              <a:latin typeface="Montserrat Black" panose="00000A00000000000000" pitchFamily="50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002" y="370691"/>
            <a:ext cx="7019655" cy="2151283"/>
          </a:xfrm>
          <a:prstGeom prst="rect">
            <a:avLst/>
          </a:prstGeom>
          <a:solidFill>
            <a:schemeClr val="accent1">
              <a:lumMod val="75000"/>
              <a:alpha val="4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Los síntomas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DEGRADACIÓN DE LA NATURALEZA</a:t>
            </a:r>
            <a:r>
              <a:rPr lang="es-ES" sz="2400" dirty="0"/>
              <a:t>, la sociedad y las religiones no son </a:t>
            </a:r>
            <a:r>
              <a:rPr lang="es-ES" sz="2400" dirty="0">
                <a:latin typeface="Montserrat Black" panose="00000A00000000000000" pitchFamily="50" charset="0"/>
              </a:rPr>
              <a:t>MALDICIONES DE DIOS</a:t>
            </a:r>
            <a:r>
              <a:rPr lang="es-ES" sz="2400" dirty="0"/>
              <a:t>, sino el resultado de las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DECISIONES HUMANAS</a:t>
            </a:r>
            <a:endParaRPr lang="id-ID" altLang="pt-BR" sz="2400" dirty="0">
              <a:solidFill>
                <a:schemeClr val="accent4"/>
              </a:solidFill>
              <a:latin typeface="Montserrat Black" panose="00000A00000000000000" pitchFamily="50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988" y="3866266"/>
            <a:ext cx="5115037" cy="2106830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06.</a:t>
            </a:r>
            <a:r>
              <a:rPr lang="pt-BR" sz="2400" dirty="0"/>
              <a:t> </a:t>
            </a:r>
            <a:r>
              <a:rPr lang="es-ES" sz="2400" dirty="0"/>
              <a:t>¿Cuál debe ser nuestra reacción cuando vemos que suceden estas cosas?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24:36-39; </a:t>
            </a:r>
            <a:r>
              <a:rPr lang="pt-BR" sz="2400" dirty="0" err="1">
                <a:solidFill>
                  <a:srgbClr val="FFC000"/>
                </a:solidFill>
              </a:rPr>
              <a:t>Lc</a:t>
            </a:r>
            <a:r>
              <a:rPr lang="pt-BR" sz="2400" dirty="0">
                <a:solidFill>
                  <a:srgbClr val="FFC000"/>
                </a:solidFill>
              </a:rPr>
              <a:t> 21:28;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28:19,20;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1:3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7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58" y="1834728"/>
            <a:ext cx="6103648" cy="2176833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Ahora, cuando estas cosas comiencen a suceder,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LEVÁNTENSE Y MANTENGAN LA CABEZA EN ALTO</a:t>
            </a:r>
            <a:r>
              <a:rPr lang="es-ES" sz="2400" dirty="0"/>
              <a:t>, porque su redención se acerca.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3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76" y="2392202"/>
            <a:ext cx="6217427" cy="2073595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Jesús nos aconseja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ESTEMOS ATENTOS A LOS SIGNOS </a:t>
            </a:r>
            <a:r>
              <a:rPr lang="es-ES" sz="2400" dirty="0"/>
              <a:t>y contentos de que se acerque el fin del mundo del pecado. 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1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502" y="4297708"/>
            <a:ext cx="6423904" cy="2191582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cuando te das cuenta de que Dios nos está preparando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UNA NUEVA Y HERMOSA REALIDAD</a:t>
            </a:r>
            <a:r>
              <a:rPr lang="es-ES" sz="2400" dirty="0"/>
              <a:t> en un futuro próximo?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2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601496"/>
            <a:ext cx="5672861" cy="159282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A los empresarios e inversores siempre les gustaría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TENER DIAGNÓSTICOS INFALIBLES</a:t>
            </a:r>
            <a:r>
              <a:rPr lang="es-ES" sz="2400" dirty="0"/>
              <a:t>.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641" y="272845"/>
            <a:ext cx="6621809" cy="209118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¿Presenta la Biblia,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DEBIDAMENTE ESTUDIADA</a:t>
            </a:r>
            <a:r>
              <a:rPr lang="es-ES" sz="2400" dirty="0"/>
              <a:t>, un análisis y un diagnóstico precisos de lo que va a </a:t>
            </a:r>
            <a:r>
              <a:rPr lang="es-ES" sz="2400" dirty="0">
                <a:latin typeface="Montserrat Black" panose="00000A00000000000000" pitchFamily="50" charset="0"/>
              </a:rPr>
              <a:t>SUCEDERLE A ESTE MUNDO</a:t>
            </a:r>
            <a:r>
              <a:rPr lang="es-ES" sz="2400" dirty="0"/>
              <a:t>?</a:t>
            </a:r>
            <a:endParaRPr lang="pt-BR" sz="23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5394" y="3834581"/>
            <a:ext cx="5882570" cy="1779866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800" dirty="0"/>
              <a:t> </a:t>
            </a:r>
            <a:r>
              <a:rPr lang="es-ES" sz="2400" dirty="0"/>
              <a:t>¿Qué sugerente pregunta le hicieron los discípulos a Jesús sobre el fin del mundo?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24:1-3</a:t>
            </a:r>
            <a:endParaRPr lang="id-ID" altLang="pt-BR" sz="28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9768" y="1672669"/>
            <a:ext cx="6565344" cy="225040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— </a:t>
            </a:r>
            <a:r>
              <a:rPr lang="es-ES" sz="2400" dirty="0"/>
              <a:t>Díganos cuándo </a:t>
            </a:r>
            <a:r>
              <a:rPr lang="es-ES" sz="2400" dirty="0">
                <a:latin typeface="Montserrat Black" panose="00000A00000000000000" pitchFamily="50" charset="0"/>
              </a:rPr>
              <a:t>SUCEDERÁN ESTAS COSAS </a:t>
            </a:r>
            <a:r>
              <a:rPr lang="es-ES" sz="2400" dirty="0"/>
              <a:t>y qué señal habrá de su venida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DEL FIN DE LOS TIEMPOS</a:t>
            </a:r>
            <a:r>
              <a:rPr lang="es-ES" sz="2400" dirty="0"/>
              <a:t>.</a:t>
            </a:r>
            <a:endParaRPr lang="id-ID" altLang="pt-BR" sz="2400" dirty="0">
              <a:solidFill>
                <a:schemeClr val="bg1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1763" y="4114800"/>
            <a:ext cx="7468148" cy="2389239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Jesús proporcionó un </a:t>
            </a:r>
            <a:r>
              <a:rPr lang="es-ES" sz="2400" dirty="0">
                <a:latin typeface="Montserrat Black" panose="00000A00000000000000" pitchFamily="50" charset="0"/>
              </a:rPr>
              <a:t>RELATO COMPLETO</a:t>
            </a:r>
            <a:r>
              <a:rPr lang="es-ES" sz="2400" dirty="0"/>
              <a:t>, tanto en relación con el cumplimiento de la destrucción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DEL TEMPLO DE JERUSALÉN</a:t>
            </a:r>
            <a:r>
              <a:rPr lang="es-ES" sz="2400" dirty="0"/>
              <a:t>, que tuvo lugar en el año 70 d.C., cuando no quedó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PIEDRA SOBRE PIEDRA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774" y="1492563"/>
            <a:ext cx="4973761" cy="2061798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¿Qué señales en el mundo social mostraron Jesús y el apóstol Pablo?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24:6,7,10;                 2 </a:t>
            </a:r>
            <a:r>
              <a:rPr lang="pt-BR" sz="2400" dirty="0" err="1">
                <a:solidFill>
                  <a:srgbClr val="FFC000"/>
                </a:solidFill>
              </a:rPr>
              <a:t>Tm</a:t>
            </a:r>
            <a:r>
              <a:rPr lang="pt-BR" sz="2400" dirty="0">
                <a:solidFill>
                  <a:srgbClr val="FFC000"/>
                </a:solidFill>
              </a:rPr>
              <a:t> 3:1-5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813" y="4468761"/>
            <a:ext cx="6999748" cy="158545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Y oiréis hablar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GUERRAS Y RUMORES DE GUERRAS</a:t>
            </a:r>
            <a:r>
              <a:rPr lang="es-ES" sz="2400" dirty="0"/>
              <a:t>. Mantente alerta y </a:t>
            </a:r>
            <a:r>
              <a:rPr lang="es-ES" sz="2400" dirty="0">
                <a:latin typeface="Montserrat Black" panose="00000A00000000000000" pitchFamily="50" charset="0"/>
              </a:rPr>
              <a:t>NO TE ALARMES</a:t>
            </a:r>
            <a:r>
              <a:rPr lang="es-ES" sz="2400" dirty="0"/>
              <a:t>, porque esto debe suceder, pero </a:t>
            </a:r>
            <a:r>
              <a:rPr lang="es-ES" sz="2400" dirty="0">
                <a:latin typeface="Montserrat Black" panose="00000A00000000000000" pitchFamily="50" charset="0"/>
              </a:rPr>
              <a:t>AÚN NO ES EL FIN</a:t>
            </a:r>
            <a:r>
              <a:rPr lang="es-ES" sz="2400" dirty="0"/>
              <a:t>....</a:t>
            </a:r>
            <a:endParaRPr lang="id-ID" altLang="pt-BR" sz="2400" dirty="0">
              <a:solidFill>
                <a:srgbClr val="FF0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15792</TotalTime>
  <Words>597</Words>
  <Application>Microsoft Office PowerPoint</Application>
  <PresentationFormat>Widescreen</PresentationFormat>
  <Paragraphs>29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13</cp:revision>
  <dcterms:created xsi:type="dcterms:W3CDTF">2022-10-31T17:44:27Z</dcterms:created>
  <dcterms:modified xsi:type="dcterms:W3CDTF">2024-02-08T23:18:13Z</dcterms:modified>
</cp:coreProperties>
</file>