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56" r:id="rId3"/>
    <p:sldId id="309" r:id="rId4"/>
    <p:sldId id="294" r:id="rId5"/>
    <p:sldId id="295" r:id="rId6"/>
    <p:sldId id="298" r:id="rId7"/>
    <p:sldId id="299" r:id="rId8"/>
    <p:sldId id="297" r:id="rId9"/>
    <p:sldId id="308" r:id="rId10"/>
    <p:sldId id="300" r:id="rId11"/>
    <p:sldId id="296" r:id="rId12"/>
    <p:sldId id="301" r:id="rId13"/>
    <p:sldId id="302" r:id="rId14"/>
    <p:sldId id="307" r:id="rId15"/>
    <p:sldId id="310" r:id="rId16"/>
    <p:sldId id="311" r:id="rId17"/>
    <p:sldId id="325" r:id="rId18"/>
    <p:sldId id="312" r:id="rId19"/>
    <p:sldId id="313" r:id="rId20"/>
    <p:sldId id="314" r:id="rId21"/>
    <p:sldId id="316" r:id="rId22"/>
    <p:sldId id="317" r:id="rId23"/>
    <p:sldId id="318" r:id="rId24"/>
    <p:sldId id="319" r:id="rId25"/>
    <p:sldId id="320" r:id="rId26"/>
    <p:sldId id="321" r:id="rId27"/>
    <p:sldId id="322" r:id="rId28"/>
    <p:sldId id="323" r:id="rId29"/>
    <p:sldId id="324" r:id="rId3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26" autoAdjust="0"/>
    <p:restoredTop sz="94660"/>
  </p:normalViewPr>
  <p:slideViewPr>
    <p:cSldViewPr snapToGrid="0">
      <p:cViewPr varScale="1">
        <p:scale>
          <a:sx n="65" d="100"/>
          <a:sy n="65" d="100"/>
        </p:scale>
        <p:origin x="21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ncip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ço Reservado para Texto 16">
            <a:extLst>
              <a:ext uri="{FF2B5EF4-FFF2-40B4-BE49-F238E27FC236}">
                <a16:creationId xmlns:a16="http://schemas.microsoft.com/office/drawing/2014/main" id="{118C3382-C8BA-4EA4-9CED-7BAC042307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90468" y="1337818"/>
            <a:ext cx="4205532" cy="4182364"/>
          </a:xfrm>
          <a:prstGeom prst="ellipse">
            <a:avLst/>
          </a:prstGeom>
          <a:solidFill>
            <a:schemeClr val="accent1">
              <a:lumMod val="75000"/>
              <a:alpha val="49000"/>
            </a:schemeClr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pt-BR" dirty="0"/>
              <a:t>Clique para editar os estilos de texto Mestres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31E1DCB-D40A-42F3-8AD1-5A8868640C9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30572"/>
            </a:avLst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0564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8636001" y="2917373"/>
            <a:ext cx="2365829" cy="3193143"/>
          </a:xfrm>
          <a:custGeom>
            <a:avLst/>
            <a:gdLst>
              <a:gd name="connsiteX0" fmla="*/ 0 w 2365829"/>
              <a:gd name="connsiteY0" fmla="*/ 0 h 3193143"/>
              <a:gd name="connsiteX1" fmla="*/ 2365829 w 2365829"/>
              <a:gd name="connsiteY1" fmla="*/ 0 h 3193143"/>
              <a:gd name="connsiteX2" fmla="*/ 2365829 w 2365829"/>
              <a:gd name="connsiteY2" fmla="*/ 3193143 h 3193143"/>
              <a:gd name="connsiteX3" fmla="*/ 0 w 2365829"/>
              <a:gd name="connsiteY3" fmla="*/ 3193143 h 319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65829" h="3193143">
                <a:moveTo>
                  <a:pt x="0" y="0"/>
                </a:moveTo>
                <a:lnTo>
                  <a:pt x="2365829" y="0"/>
                </a:lnTo>
                <a:lnTo>
                  <a:pt x="2365829" y="3193143"/>
                </a:lnTo>
                <a:lnTo>
                  <a:pt x="0" y="319314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id-ID" noProof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981372" y="711201"/>
            <a:ext cx="4673600" cy="3193143"/>
          </a:xfrm>
          <a:custGeom>
            <a:avLst/>
            <a:gdLst>
              <a:gd name="connsiteX0" fmla="*/ 0 w 4673600"/>
              <a:gd name="connsiteY0" fmla="*/ 0 h 3193143"/>
              <a:gd name="connsiteX1" fmla="*/ 4673600 w 4673600"/>
              <a:gd name="connsiteY1" fmla="*/ 0 h 3193143"/>
              <a:gd name="connsiteX2" fmla="*/ 4673600 w 4673600"/>
              <a:gd name="connsiteY2" fmla="*/ 3193143 h 3193143"/>
              <a:gd name="connsiteX3" fmla="*/ 0 w 4673600"/>
              <a:gd name="connsiteY3" fmla="*/ 3193143 h 3193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3600" h="3193143">
                <a:moveTo>
                  <a:pt x="0" y="0"/>
                </a:moveTo>
                <a:lnTo>
                  <a:pt x="4673600" y="0"/>
                </a:lnTo>
                <a:lnTo>
                  <a:pt x="4673600" y="3193143"/>
                </a:lnTo>
                <a:lnTo>
                  <a:pt x="0" y="3193143"/>
                </a:lnTo>
                <a:close/>
              </a:path>
            </a:pathLst>
          </a:custGeom>
        </p:spPr>
        <p:txBody>
          <a:bodyPr rtlCol="0">
            <a:noAutofit/>
          </a:bodyPr>
          <a:lstStyle/>
          <a:p>
            <a:pPr lvl="0"/>
            <a:endParaRPr lang="id-ID" noProof="0"/>
          </a:p>
        </p:txBody>
      </p:sp>
    </p:spTree>
    <p:extLst>
      <p:ext uri="{BB962C8B-B14F-4D97-AF65-F5344CB8AC3E}">
        <p14:creationId xmlns:p14="http://schemas.microsoft.com/office/powerpoint/2010/main" val="3906010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A6BBABA-574D-4E1C-9EC5-77EC40500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671" y="299811"/>
            <a:ext cx="96040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7E0FC24D-016D-4096-831C-0488661E3E0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8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6758" y="18255"/>
            <a:ext cx="1867123" cy="1325563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77E58951-ACFE-40EE-A0E1-8A8525C5724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alphaModFix amt="8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08" y="5724659"/>
            <a:ext cx="1215339" cy="109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97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</p:sldLayoutIdLst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Espaço Reservado para Imagem 18" descr="Graduados da faculdade comemorando e conversando">
            <a:extLst>
              <a:ext uri="{FF2B5EF4-FFF2-40B4-BE49-F238E27FC236}">
                <a16:creationId xmlns:a16="http://schemas.microsoft.com/office/drawing/2014/main" id="{4E5E057E-2B10-4DFC-ADFC-A5476F8A15E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5D7A921D-F5B7-4EE7-BE35-CDC9ADCB52EA}"/>
              </a:ext>
            </a:extLst>
          </p:cNvPr>
          <p:cNvSpPr/>
          <p:nvPr/>
        </p:nvSpPr>
        <p:spPr>
          <a:xfrm>
            <a:off x="2322394" y="4380932"/>
            <a:ext cx="7547212" cy="2047164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b="1" dirty="0"/>
              <a:t>ESTUDIO 21</a:t>
            </a:r>
          </a:p>
          <a:p>
            <a:pPr algn="ctr"/>
            <a:r>
              <a:rPr lang="pt-BR" sz="4400" b="1" dirty="0"/>
              <a:t>UPGRADE PROFESIONAL</a:t>
            </a:r>
            <a:endParaRPr lang="pt-BR" sz="44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721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E63B83FE-6AEE-422F-86E7-79B22745A9B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70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88506" y="1415846"/>
            <a:ext cx="4214988" cy="2392502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400" dirty="0">
                <a:solidFill>
                  <a:srgbClr val="FFC000"/>
                </a:solidFill>
              </a:rPr>
              <a:t>02.</a:t>
            </a:r>
            <a:r>
              <a:rPr lang="pt-BR" sz="2400" dirty="0"/>
              <a:t> </a:t>
            </a:r>
            <a:r>
              <a:rPr lang="es-ES" sz="2400" dirty="0"/>
              <a:t>¿Cómo se realiza el bautismo en el formato bíblico? </a:t>
            </a:r>
            <a:r>
              <a:rPr lang="pt-BR" sz="2400" dirty="0" err="1">
                <a:solidFill>
                  <a:srgbClr val="FFC000"/>
                </a:solidFill>
              </a:rPr>
              <a:t>Ef</a:t>
            </a:r>
            <a:r>
              <a:rPr lang="pt-BR" sz="2400" dirty="0">
                <a:solidFill>
                  <a:srgbClr val="FFC000"/>
                </a:solidFill>
              </a:rPr>
              <a:t> 4:5; </a:t>
            </a:r>
            <a:r>
              <a:rPr lang="pt-BR" sz="2400" dirty="0" err="1">
                <a:solidFill>
                  <a:srgbClr val="FFC000"/>
                </a:solidFill>
              </a:rPr>
              <a:t>Mt</a:t>
            </a:r>
            <a:r>
              <a:rPr lang="pt-BR" sz="2400" dirty="0">
                <a:solidFill>
                  <a:srgbClr val="FFC000"/>
                </a:solidFill>
              </a:rPr>
              <a:t> 3:13-17; At 8:38-39; </a:t>
            </a:r>
            <a:r>
              <a:rPr lang="pt-BR" sz="2400" dirty="0" err="1">
                <a:solidFill>
                  <a:srgbClr val="FFC000"/>
                </a:solidFill>
              </a:rPr>
              <a:t>Jo</a:t>
            </a:r>
            <a:r>
              <a:rPr lang="pt-BR" sz="2400" dirty="0">
                <a:solidFill>
                  <a:srgbClr val="FFC000"/>
                </a:solidFill>
              </a:rPr>
              <a:t> 3:23</a:t>
            </a:r>
            <a:endParaRPr lang="id-ID" altLang="pt-BR" sz="2400" dirty="0">
              <a:solidFill>
                <a:srgbClr val="FFC000"/>
              </a:solidFill>
              <a:cs typeface="Lat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420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C5325921-29F7-43B7-989A-6A250CFF71B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41761" y="2461715"/>
            <a:ext cx="4708478" cy="1800569"/>
          </a:xfrm>
          <a:prstGeom prst="rect">
            <a:avLst/>
          </a:prstGeom>
          <a:solidFill>
            <a:schemeClr val="accent1">
              <a:lumMod val="75000"/>
              <a:alpha val="80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sz="2400" dirty="0"/>
              <a:t>En este tiempo, Jesús fue de Galilea al río Jordán para que Juan lo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BAUTIZARA</a:t>
            </a:r>
            <a:r>
              <a:rPr lang="es-ES" sz="2400" dirty="0"/>
              <a:t>. </a:t>
            </a:r>
            <a:endParaRPr lang="id-ID" altLang="pt-BR" sz="2400" dirty="0">
              <a:solidFill>
                <a:srgbClr val="FFC000"/>
              </a:solidFill>
              <a:latin typeface="Lato" panose="020B0604020202020204" pitchFamily="34" charset="0"/>
              <a:cs typeface="Lat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006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FA25BEC1-30FD-4B60-8A07-173B4D71272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48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3857" y="3923071"/>
            <a:ext cx="7057077" cy="2300748"/>
          </a:xfrm>
          <a:prstGeom prst="rect">
            <a:avLst/>
          </a:prstGeom>
          <a:solidFill>
            <a:schemeClr val="accent1">
              <a:lumMod val="75000"/>
              <a:alpha val="58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sz="2400" dirty="0"/>
              <a:t>La palabra bautismo significa </a:t>
            </a:r>
            <a:r>
              <a:rPr lang="es-ES" sz="2400" dirty="0">
                <a:latin typeface="Montserrat Black" panose="00000A00000000000000" pitchFamily="50" charset="0"/>
              </a:rPr>
              <a:t>SUMERGIRSE, BAJAR</a:t>
            </a:r>
            <a:r>
              <a:rPr lang="es-ES" sz="2400" dirty="0"/>
              <a:t>. No hay duda de que sólo hay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UN TIPO DE BAUTISMO</a:t>
            </a:r>
            <a:r>
              <a:rPr lang="es-ES" sz="2400" dirty="0"/>
              <a:t> que es bíblico, cuando hay mucha agua y la persona es </a:t>
            </a:r>
            <a:r>
              <a:rPr lang="es-ES" sz="2400" dirty="0">
                <a:latin typeface="Montserrat Black" panose="00000A00000000000000" pitchFamily="50" charset="0"/>
              </a:rPr>
              <a:t>SUMERGIDA</a:t>
            </a:r>
            <a:r>
              <a:rPr lang="es-ES" sz="2400" dirty="0"/>
              <a:t> en ella.</a:t>
            </a:r>
            <a:endParaRPr lang="id-ID" altLang="pt-BR" sz="2400" b="1" dirty="0">
              <a:solidFill>
                <a:srgbClr val="FFC000"/>
              </a:solidFill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36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6DF14C4A-9D03-409E-A2A7-96919927DB2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18039" y="2521974"/>
            <a:ext cx="6098241" cy="1725562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sz="2400" dirty="0"/>
              <a:t>Si no has experimentado el bautismo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POR INMERSIÓN</a:t>
            </a:r>
            <a:r>
              <a:rPr lang="es-ES" sz="2400" dirty="0"/>
              <a:t>, ¡nunca has sido bautizado!</a:t>
            </a:r>
            <a:endParaRPr lang="id-ID" altLang="pt-BR" sz="2400" i="1" dirty="0">
              <a:solidFill>
                <a:srgbClr val="FFC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432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5CCE7A3-DE9F-4D07-8A61-480BC88C73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2162031"/>
            <a:ext cx="4800521" cy="2533938"/>
          </a:xfrm>
          <a:prstGeom prst="rect">
            <a:avLst/>
          </a:prstGeom>
          <a:solidFill>
            <a:schemeClr val="accent1">
              <a:lumMod val="75000"/>
              <a:alpha val="71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400" dirty="0">
                <a:solidFill>
                  <a:srgbClr val="FFC000"/>
                </a:solidFill>
              </a:rPr>
              <a:t>03.</a:t>
            </a:r>
            <a:r>
              <a:rPr lang="pt-BR" sz="2400" dirty="0"/>
              <a:t> </a:t>
            </a:r>
            <a:r>
              <a:rPr lang="es-ES" sz="2400" dirty="0"/>
              <a:t>¿Por qué Jesús no fue bautizado de niño? ¿Quién es apto para ser bautizado? </a:t>
            </a:r>
            <a:r>
              <a:rPr lang="pt-BR" sz="2400" dirty="0" err="1">
                <a:solidFill>
                  <a:srgbClr val="FFC000"/>
                </a:solidFill>
              </a:rPr>
              <a:t>Lc</a:t>
            </a:r>
            <a:r>
              <a:rPr lang="pt-BR" sz="2400" dirty="0">
                <a:solidFill>
                  <a:srgbClr val="FFC000"/>
                </a:solidFill>
              </a:rPr>
              <a:t> 2:22; I </a:t>
            </a:r>
            <a:r>
              <a:rPr lang="pt-BR" sz="2400" dirty="0" err="1">
                <a:solidFill>
                  <a:srgbClr val="FFC000"/>
                </a:solidFill>
              </a:rPr>
              <a:t>Jo</a:t>
            </a:r>
            <a:r>
              <a:rPr lang="pt-BR" sz="2400" dirty="0">
                <a:solidFill>
                  <a:srgbClr val="FFC000"/>
                </a:solidFill>
              </a:rPr>
              <a:t> 1:9; At 2:38, 41-42; 8:36-37; </a:t>
            </a:r>
            <a:r>
              <a:rPr lang="pt-BR" sz="2400" dirty="0" err="1">
                <a:solidFill>
                  <a:srgbClr val="FFC000"/>
                </a:solidFill>
              </a:rPr>
              <a:t>Pv</a:t>
            </a:r>
            <a:r>
              <a:rPr lang="pt-BR" sz="2400" dirty="0">
                <a:solidFill>
                  <a:srgbClr val="FFC000"/>
                </a:solidFill>
              </a:rPr>
              <a:t> 23:26</a:t>
            </a:r>
            <a:endParaRPr lang="id-ID" altLang="pt-BR" sz="2400" i="1" dirty="0">
              <a:solidFill>
                <a:srgbClr val="FFC000"/>
              </a:solidFill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091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5CCE7A3-DE9F-4D07-8A61-480BC88C73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48632" y="2039200"/>
            <a:ext cx="6091084" cy="2031356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sz="2400" dirty="0"/>
              <a:t> Cuando pasaron los días de su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PURIFICACIÓN</a:t>
            </a:r>
            <a:r>
              <a:rPr lang="es-ES" sz="2400" dirty="0"/>
              <a:t> según la Ley de Moisés, llevaron al niño a Jerusalén para </a:t>
            </a:r>
            <a:r>
              <a:rPr lang="es-ES" sz="2400" dirty="0">
                <a:latin typeface="Montserrat Black" panose="00000A00000000000000" pitchFamily="50" charset="0"/>
              </a:rPr>
              <a:t>PRESENTARLO AL SEÑOR</a:t>
            </a:r>
            <a:r>
              <a:rPr lang="es-ES" sz="2400" dirty="0"/>
              <a:t>.</a:t>
            </a:r>
            <a:endParaRPr lang="id-ID" altLang="pt-BR" sz="2400" dirty="0">
              <a:solidFill>
                <a:srgbClr val="FFC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666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5CCE7A3-DE9F-4D07-8A61-480BC88C73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29755"/>
            </a:avLst>
          </a:prstGeo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3301" y="870155"/>
            <a:ext cx="5959448" cy="1696064"/>
          </a:xfrm>
          <a:prstGeom prst="rect">
            <a:avLst/>
          </a:prstGeom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sz="2400" dirty="0"/>
              <a:t>Jesús no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NECESITABA SER BAUTISADO</a:t>
            </a:r>
            <a:r>
              <a:rPr lang="es-ES" sz="2400" dirty="0"/>
              <a:t>, pero lo hizo para darnos un </a:t>
            </a:r>
            <a:r>
              <a:rPr lang="es-ES" sz="2400" dirty="0">
                <a:latin typeface="Montserrat Black" panose="00000A00000000000000" pitchFamily="50" charset="0"/>
              </a:rPr>
              <a:t>EJEMPLO</a:t>
            </a:r>
            <a:r>
              <a:rPr lang="es-ES" sz="2400" dirty="0"/>
              <a:t> cuando era joven. </a:t>
            </a:r>
            <a:endParaRPr lang="id-ID" altLang="pt-BR" sz="2400" dirty="0">
              <a:solidFill>
                <a:srgbClr val="FFC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157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5CCE7A3-DE9F-4D07-8A61-480BC88C73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29755"/>
            </a:avLst>
          </a:prstGeo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3300" y="870155"/>
            <a:ext cx="6652623" cy="1902542"/>
          </a:xfrm>
          <a:prstGeom prst="rect">
            <a:avLst/>
          </a:prstGeom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sz="2400" dirty="0"/>
              <a:t>Los niños eran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PRESENTADOS</a:t>
            </a:r>
            <a:r>
              <a:rPr lang="es-ES" sz="2400" dirty="0"/>
              <a:t> a Dios en el templo (la iglesia de la época) y José y María hicieron lo mismo con Jesús.</a:t>
            </a:r>
            <a:endParaRPr lang="id-ID" altLang="pt-BR" sz="2400" dirty="0">
              <a:solidFill>
                <a:srgbClr val="FFC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5223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>
        <p15:prstTrans prst="pageCurlDouble"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5CCE7A3-DE9F-4D07-8A61-480BC88C73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29755"/>
            </a:avLst>
          </a:prstGeo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51442" y="973394"/>
            <a:ext cx="7109449" cy="2123768"/>
          </a:xfrm>
          <a:prstGeom prst="rect">
            <a:avLst/>
          </a:prstGeom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sz="2400" dirty="0"/>
              <a:t>Para ser bautizado, necesitas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CONFESAR TUS PECADOS</a:t>
            </a:r>
            <a:r>
              <a:rPr lang="es-ES" sz="2400" dirty="0"/>
              <a:t> y creer en Jesús, cosa que, por supuesto, ningún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RECIÉN NACIDO </a:t>
            </a:r>
            <a:r>
              <a:rPr lang="es-ES" sz="2400" dirty="0"/>
              <a:t>puede hacer.</a:t>
            </a:r>
            <a:endParaRPr lang="id-ID" altLang="pt-BR" sz="2400" dirty="0">
              <a:solidFill>
                <a:srgbClr val="FFC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519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5CCE7A3-DE9F-4D07-8A61-480BC88C73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29755"/>
            </a:avLst>
          </a:prstGeo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17779" y="2610465"/>
            <a:ext cx="5156441" cy="2054758"/>
          </a:xfrm>
          <a:prstGeom prst="rect">
            <a:avLst/>
          </a:prstGeom>
          <a:solidFill>
            <a:schemeClr val="accent1">
              <a:lumMod val="75000"/>
              <a:alpha val="63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400" dirty="0">
                <a:solidFill>
                  <a:srgbClr val="FFC000"/>
                </a:solidFill>
              </a:rPr>
              <a:t>04.</a:t>
            </a:r>
            <a:r>
              <a:rPr lang="pt-BR" sz="2400" dirty="0"/>
              <a:t> </a:t>
            </a:r>
            <a:r>
              <a:rPr lang="es-ES" sz="2400" dirty="0"/>
              <a:t>¿Cuáles son los beneficios inmediatos de bautizarse?</a:t>
            </a:r>
            <a:r>
              <a:rPr lang="pt-BR" sz="2400" dirty="0"/>
              <a:t> </a:t>
            </a:r>
            <a:r>
              <a:rPr lang="pt-BR" sz="2400" dirty="0" err="1">
                <a:solidFill>
                  <a:srgbClr val="FFC000"/>
                </a:solidFill>
              </a:rPr>
              <a:t>Gl</a:t>
            </a:r>
            <a:r>
              <a:rPr lang="pt-BR" sz="2400" dirty="0">
                <a:solidFill>
                  <a:srgbClr val="FFC000"/>
                </a:solidFill>
              </a:rPr>
              <a:t> 3:27; At 16:31; </a:t>
            </a:r>
            <a:r>
              <a:rPr lang="pt-BR" sz="2400" dirty="0" err="1">
                <a:solidFill>
                  <a:srgbClr val="FFC000"/>
                </a:solidFill>
              </a:rPr>
              <a:t>Ef</a:t>
            </a:r>
            <a:r>
              <a:rPr lang="pt-BR" sz="2400" dirty="0">
                <a:solidFill>
                  <a:srgbClr val="FFC000"/>
                </a:solidFill>
              </a:rPr>
              <a:t> 2:19; </a:t>
            </a:r>
            <a:r>
              <a:rPr lang="pt-BR" sz="2400" dirty="0" err="1">
                <a:solidFill>
                  <a:srgbClr val="FFC000"/>
                </a:solidFill>
              </a:rPr>
              <a:t>Is</a:t>
            </a:r>
            <a:r>
              <a:rPr lang="pt-BR" sz="2400" dirty="0">
                <a:solidFill>
                  <a:srgbClr val="FFC000"/>
                </a:solidFill>
              </a:rPr>
              <a:t> 30:21</a:t>
            </a:r>
            <a:endParaRPr lang="id-ID" altLang="pt-BR" sz="2400" dirty="0">
              <a:solidFill>
                <a:srgbClr val="FFC000"/>
              </a:solidFill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382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Espaço Reservado para Imagem 14">
            <a:extLst>
              <a:ext uri="{FF2B5EF4-FFF2-40B4-BE49-F238E27FC236}">
                <a16:creationId xmlns:a16="http://schemas.microsoft.com/office/drawing/2014/main" id="{6CA0A001-B7BA-4BD9-8CA3-C8D410B6D89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284351" y="4424516"/>
            <a:ext cx="6122229" cy="2241756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2400" dirty="0"/>
              <a:t>Numerosos anuncios en Internet invitan a los </a:t>
            </a:r>
            <a:r>
              <a:rPr lang="es-ES" sz="2400" dirty="0">
                <a:latin typeface="Montserrat Black" panose="00000A00000000000000" pitchFamily="50" charset="0"/>
              </a:rPr>
              <a:t>PROFESIONALES DE LA CONTABILIDAD </a:t>
            </a:r>
            <a:r>
              <a:rPr lang="es-ES" sz="2400" dirty="0"/>
              <a:t>a promover un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UPGRADE</a:t>
            </a:r>
            <a:r>
              <a:rPr lang="es-ES" sz="2400" dirty="0"/>
              <a:t> de su carrera ofreciendo cursos y actualizaciones.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912559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5CCE7A3-DE9F-4D07-8A61-480BC88C73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29755"/>
            </a:avLst>
          </a:prstGeo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19232" y="2433374"/>
            <a:ext cx="4676767" cy="1991252"/>
          </a:xfrm>
          <a:prstGeom prst="rect">
            <a:avLst/>
          </a:prstGeom>
          <a:solidFill>
            <a:schemeClr val="accent1">
              <a:lumMod val="75000"/>
              <a:alpha val="42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400" dirty="0">
                <a:solidFill>
                  <a:srgbClr val="FFC000"/>
                </a:solidFill>
              </a:rPr>
              <a:t> </a:t>
            </a:r>
            <a:r>
              <a:rPr lang="pt-BR" sz="2400" dirty="0"/>
              <a:t> Porque todos </a:t>
            </a:r>
            <a:r>
              <a:rPr lang="pt-BR" sz="2400" dirty="0" err="1"/>
              <a:t>los</a:t>
            </a:r>
            <a:r>
              <a:rPr lang="pt-BR" sz="2400" dirty="0"/>
              <a:t> que </a:t>
            </a:r>
            <a:r>
              <a:rPr lang="pt-BR" sz="2400" dirty="0" err="1"/>
              <a:t>habéis</a:t>
            </a:r>
            <a:r>
              <a:rPr lang="pt-BR" sz="2400" dirty="0"/>
              <a:t> sido </a:t>
            </a:r>
            <a:r>
              <a:rPr lang="pt-BR" sz="2400" dirty="0" err="1"/>
              <a:t>bautizados</a:t>
            </a:r>
            <a:r>
              <a:rPr lang="pt-BR" sz="2400" dirty="0"/>
              <a:t> </a:t>
            </a:r>
            <a:r>
              <a:rPr lang="pt-BR" sz="2400" dirty="0" err="1"/>
              <a:t>en</a:t>
            </a:r>
            <a:r>
              <a:rPr lang="pt-BR" sz="2400" dirty="0"/>
              <a:t> Cristo </a:t>
            </a:r>
            <a:r>
              <a:rPr lang="pt-BR" sz="2400" dirty="0" err="1"/>
              <a:t>habéis</a:t>
            </a:r>
            <a:r>
              <a:rPr lang="pt-BR" sz="2400" dirty="0"/>
              <a:t> </a:t>
            </a:r>
            <a:r>
              <a:rPr lang="pt-BR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SIDO REVIVIDOS DE CRISTO</a:t>
            </a:r>
            <a:r>
              <a:rPr lang="pt-BR" sz="2400" dirty="0"/>
              <a:t>.</a:t>
            </a:r>
            <a:endParaRPr lang="id-ID" altLang="pt-BR" sz="2400" dirty="0">
              <a:solidFill>
                <a:srgbClr val="FFC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329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5CCE7A3-DE9F-4D07-8A61-480BC88C73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29755"/>
            </a:avLst>
          </a:prstGeo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65810" y="1430593"/>
            <a:ext cx="4730190" cy="2507098"/>
          </a:xfrm>
          <a:prstGeom prst="rect">
            <a:avLst/>
          </a:prstGeom>
          <a:solidFill>
            <a:schemeClr val="accent1">
              <a:lumMod val="75000"/>
              <a:alpha val="67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400" dirty="0">
                <a:solidFill>
                  <a:srgbClr val="FFC000"/>
                </a:solidFill>
              </a:rPr>
              <a:t> 05.</a:t>
            </a:r>
            <a:r>
              <a:rPr lang="pt-BR" sz="2400" dirty="0"/>
              <a:t> </a:t>
            </a:r>
            <a:r>
              <a:rPr lang="es-ES" sz="2400" dirty="0"/>
              <a:t>¿Qué misión dio Jesús a sus discípulos que sea válida para la iglesia cristiana bíblica de hoy hasta el tiempo del fin? </a:t>
            </a:r>
            <a:r>
              <a:rPr lang="pt-BR" sz="2400" dirty="0" err="1">
                <a:solidFill>
                  <a:srgbClr val="FFC000"/>
                </a:solidFill>
              </a:rPr>
              <a:t>Mt</a:t>
            </a:r>
            <a:r>
              <a:rPr lang="pt-BR" sz="2400" dirty="0">
                <a:solidFill>
                  <a:srgbClr val="FFC000"/>
                </a:solidFill>
              </a:rPr>
              <a:t> 28:19,20</a:t>
            </a:r>
            <a:endParaRPr lang="id-ID" altLang="pt-BR" sz="2400" dirty="0">
              <a:solidFill>
                <a:srgbClr val="FFC000"/>
              </a:solidFill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618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5CCE7A3-DE9F-4D07-8A61-480BC88C73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29755"/>
            </a:avLst>
          </a:prstGeo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52224" y="4527754"/>
            <a:ext cx="7027402" cy="2079523"/>
          </a:xfrm>
          <a:prstGeom prst="rect">
            <a:avLst/>
          </a:prstGeom>
          <a:solidFill>
            <a:schemeClr val="accent1">
              <a:lumMod val="75000"/>
              <a:alpha val="70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sz="2400" dirty="0"/>
              <a:t>Por tanto, id y haced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DISCÍPULOS</a:t>
            </a:r>
            <a:r>
              <a:rPr lang="es-ES" sz="2400" dirty="0"/>
              <a:t> en todas las naciones,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BAUTIZÁNDOLOS</a:t>
            </a:r>
            <a:r>
              <a:rPr lang="es-ES" sz="2400" dirty="0"/>
              <a:t> en el nombre del Padre y del Hijo y del Espíritu Santo,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ENSEÑÁNDOLES</a:t>
            </a:r>
            <a:r>
              <a:rPr lang="es-ES" sz="2400" dirty="0"/>
              <a:t> a observar todo lo que os he mandado.</a:t>
            </a:r>
            <a:endParaRPr lang="id-ID" altLang="pt-BR" sz="2400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0796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5CCE7A3-DE9F-4D07-8A61-480BC88C73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29755"/>
            </a:avLst>
          </a:prstGeo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9746" y="1873045"/>
            <a:ext cx="4143336" cy="1555955"/>
          </a:xfrm>
          <a:prstGeom prst="rect">
            <a:avLst/>
          </a:prstGeom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400" dirty="0">
                <a:solidFill>
                  <a:srgbClr val="FFC000"/>
                </a:solidFill>
              </a:rPr>
              <a:t>06.</a:t>
            </a:r>
            <a:r>
              <a:rPr lang="pt-BR" sz="2400" dirty="0"/>
              <a:t> ¿</a:t>
            </a:r>
            <a:r>
              <a:rPr lang="pt-BR" sz="2400" dirty="0" err="1"/>
              <a:t>Cuándo</a:t>
            </a:r>
            <a:r>
              <a:rPr lang="pt-BR" sz="2400" dirty="0"/>
              <a:t> </a:t>
            </a:r>
            <a:r>
              <a:rPr lang="pt-BR" sz="2400" dirty="0" err="1"/>
              <a:t>debo</a:t>
            </a:r>
            <a:r>
              <a:rPr lang="pt-BR" sz="2400" dirty="0"/>
              <a:t> </a:t>
            </a:r>
            <a:r>
              <a:rPr lang="pt-BR" sz="2400" dirty="0" err="1"/>
              <a:t>bautizarme</a:t>
            </a:r>
            <a:r>
              <a:rPr lang="pt-BR" sz="2400" dirty="0"/>
              <a:t>? </a:t>
            </a:r>
            <a:r>
              <a:rPr lang="pt-BR" sz="2400" dirty="0" err="1">
                <a:solidFill>
                  <a:srgbClr val="FFC000"/>
                </a:solidFill>
              </a:rPr>
              <a:t>Hb</a:t>
            </a:r>
            <a:r>
              <a:rPr lang="pt-BR" sz="2400" dirty="0">
                <a:solidFill>
                  <a:srgbClr val="FFC000"/>
                </a:solidFill>
              </a:rPr>
              <a:t> 3:15; At 22:16; II Cor 6:2</a:t>
            </a:r>
            <a:endParaRPr lang="id-ID" altLang="pt-BR" sz="2400" dirty="0">
              <a:solidFill>
                <a:srgbClr val="FFC000"/>
              </a:solidFill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37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5CCE7A3-DE9F-4D07-8A61-480BC88C73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29755"/>
            </a:avLst>
          </a:prstGeo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5999" y="1740310"/>
            <a:ext cx="5584723" cy="1814051"/>
          </a:xfrm>
          <a:prstGeom prst="rect">
            <a:avLst/>
          </a:prstGeom>
          <a:solidFill>
            <a:schemeClr val="accent1">
              <a:lumMod val="75000"/>
              <a:alpha val="78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sz="2400" dirty="0"/>
              <a:t>Como dicen: "Hoy, si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ESCUCHÁIS</a:t>
            </a:r>
            <a:r>
              <a:rPr lang="es-ES" sz="2400" dirty="0"/>
              <a:t> su voz, no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ENDUREZCÁIS</a:t>
            </a:r>
            <a:r>
              <a:rPr lang="es-ES" sz="2400" dirty="0"/>
              <a:t> vuestros corazones como en la rebelión".</a:t>
            </a:r>
            <a:endParaRPr lang="id-ID" altLang="pt-BR" sz="2400" dirty="0">
              <a:solidFill>
                <a:srgbClr val="FFC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195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5CCE7A3-DE9F-4D07-8A61-480BC88C73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29755"/>
            </a:avLst>
          </a:prstGeo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89765" y="1415845"/>
            <a:ext cx="5936995" cy="2227007"/>
          </a:xfrm>
          <a:prstGeom prst="rect">
            <a:avLst/>
          </a:prstGeom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sz="2400" dirty="0"/>
              <a:t>Porque dice: "En el tiempo aceptable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YO TE ESCUCHÉ </a:t>
            </a:r>
            <a:r>
              <a:rPr lang="es-ES" sz="2400" dirty="0"/>
              <a:t>y en el día de la salvación </a:t>
            </a:r>
            <a:r>
              <a:rPr lang="es-ES" sz="2400" dirty="0">
                <a:latin typeface="Montserrat Black" panose="00000A00000000000000" pitchFamily="50" charset="0"/>
              </a:rPr>
              <a:t>YO TE ESCUCHÉ</a:t>
            </a:r>
            <a:r>
              <a:rPr lang="es-ES" sz="2400" dirty="0"/>
              <a:t>". ¡Ahora es el tiempo </a:t>
            </a:r>
            <a:r>
              <a:rPr lang="es-ES" sz="2400" dirty="0">
                <a:latin typeface="Montserrat Black" panose="00000A00000000000000" pitchFamily="50" charset="0"/>
              </a:rPr>
              <a:t>OPORTUNO</a:t>
            </a:r>
            <a:r>
              <a:rPr lang="es-ES" sz="2400" dirty="0"/>
              <a:t>! ¡Ahora es el día de la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SALVACIÓN</a:t>
            </a:r>
            <a:r>
              <a:rPr lang="es-ES" sz="2400" dirty="0"/>
              <a:t>!</a:t>
            </a:r>
            <a:endParaRPr lang="id-ID" altLang="pt-BR" sz="2400" dirty="0">
              <a:solidFill>
                <a:srgbClr val="FFC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407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5CCE7A3-DE9F-4D07-8A61-480BC88C73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29755"/>
            </a:avLst>
          </a:prstGeo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42097" y="3429000"/>
            <a:ext cx="6661644" cy="1925134"/>
          </a:xfrm>
          <a:prstGeom prst="rect">
            <a:avLst/>
          </a:prstGeom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sz="2400" dirty="0"/>
              <a:t>Dios tiene un plan para transformarnos de </a:t>
            </a:r>
            <a:r>
              <a:rPr lang="es-ES" sz="2400" dirty="0">
                <a:latin typeface="Montserrat Black" panose="00000A00000000000000" pitchFamily="50" charset="0"/>
              </a:rPr>
              <a:t>PECADORES</a:t>
            </a:r>
            <a:r>
              <a:rPr lang="es-ES" sz="2400" dirty="0"/>
              <a:t> en Sus hijos. Este plan se realiza a través de la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FE EN EL SALVADOR</a:t>
            </a:r>
            <a:r>
              <a:rPr lang="es-ES" sz="2400" dirty="0">
                <a:solidFill>
                  <a:schemeClr val="accent4"/>
                </a:solidFill>
              </a:rPr>
              <a:t> </a:t>
            </a:r>
            <a:r>
              <a:rPr lang="es-ES" sz="2400" dirty="0"/>
              <a:t>Jesucristo.</a:t>
            </a:r>
            <a:endParaRPr lang="id-ID" altLang="pt-BR" sz="2400" dirty="0">
              <a:solidFill>
                <a:srgbClr val="FFC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280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5CCE7A3-DE9F-4D07-8A61-480BC88C73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29755"/>
            </a:avLst>
          </a:prstGeo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96116" y="2153030"/>
            <a:ext cx="6120581" cy="1843783"/>
          </a:xfrm>
          <a:prstGeom prst="rect">
            <a:avLst/>
          </a:prstGeom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sz="2400" dirty="0"/>
              <a:t>¿Cómo reaccionas ante esta información sobre la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IMPORTANCIA DE TU SALVACIÓN </a:t>
            </a:r>
            <a:r>
              <a:rPr lang="es-ES" sz="2400" dirty="0"/>
              <a:t>en Cristo?</a:t>
            </a:r>
            <a:endParaRPr lang="id-ID" altLang="pt-BR" sz="2400" dirty="0">
              <a:solidFill>
                <a:srgbClr val="FFC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350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5CCE7A3-DE9F-4D07-8A61-480BC88C73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29755"/>
            </a:avLst>
          </a:prstGeo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0405" y="2616628"/>
            <a:ext cx="3829437" cy="1624744"/>
          </a:xfrm>
          <a:prstGeom prst="rect">
            <a:avLst/>
          </a:prstGeom>
          <a:solidFill>
            <a:schemeClr val="accent1">
              <a:lumMod val="75000"/>
              <a:alpha val="71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sz="2400" dirty="0"/>
              <a:t>¿Comprendes los beneficios del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ACTO</a:t>
            </a:r>
            <a:r>
              <a:rPr lang="es-ES" sz="2400" dirty="0"/>
              <a:t> de ser bautizado?</a:t>
            </a:r>
            <a:endParaRPr lang="id-ID" altLang="pt-BR" sz="2400" dirty="0">
              <a:solidFill>
                <a:srgbClr val="FFC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534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85CCE7A3-DE9F-4D07-8A61-480BC88C735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29755"/>
            </a:avLst>
          </a:prstGeo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8206" y="323914"/>
            <a:ext cx="5117691" cy="2050576"/>
          </a:xfrm>
          <a:prstGeom prst="rect">
            <a:avLst/>
          </a:prstGeom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sz="2400" dirty="0"/>
              <a:t>Decide que quieres vivir la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PRÁCTICA DEL CRISTIANISMO </a:t>
            </a:r>
            <a:r>
              <a:rPr lang="es-ES" sz="2400" dirty="0"/>
              <a:t>y alertar a otras personas sobre esta realidad.</a:t>
            </a:r>
            <a:endParaRPr lang="id-ID" altLang="pt-BR" sz="2400" dirty="0">
              <a:solidFill>
                <a:srgbClr val="FFC000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7063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E5489FE3-4826-4B0A-B695-72B4E3B1B30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10518" y="2182762"/>
            <a:ext cx="5353664" cy="1976283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2400" dirty="0"/>
              <a:t>¡Dios también nos ofrece una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VERSIÓN NUEVA, MEJORADA </a:t>
            </a:r>
            <a:r>
              <a:rPr lang="es-ES" sz="2400" dirty="0"/>
              <a:t>de nosotros mismos! ¡Él nos invita a hacer una </a:t>
            </a:r>
            <a:r>
              <a:rPr lang="es-ES" sz="2400" dirty="0">
                <a:latin typeface="Montserrat Black" panose="00000A00000000000000" pitchFamily="50" charset="0"/>
              </a:rPr>
              <a:t>ACTUALIZACIÓN</a:t>
            </a:r>
            <a:r>
              <a:rPr lang="es-ES" sz="2400" dirty="0"/>
              <a:t> en nuestras vidas!</a:t>
            </a:r>
            <a:endParaRPr lang="pt-BR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180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9229E1F9-7933-415B-9535-E5AF164460D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9987" y="2418735"/>
            <a:ext cx="6103645" cy="1858297"/>
          </a:xfrm>
          <a:prstGeom prst="rect">
            <a:avLst/>
          </a:prstGeom>
          <a:solidFill>
            <a:schemeClr val="accent1">
              <a:lumMod val="75000"/>
              <a:alpha val="68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2400" dirty="0"/>
              <a:t>Es como si Dios dijera: "Te creé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PERFECTO</a:t>
            </a:r>
            <a:r>
              <a:rPr lang="es-ES" sz="2400" dirty="0"/>
              <a:t>, pero te rebelaste y creaste una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VERSIÓN MALA </a:t>
            </a:r>
            <a:r>
              <a:rPr lang="es-ES" sz="2400" dirty="0"/>
              <a:t>de ti mismo".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711555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>
            <a:extLst>
              <a:ext uri="{FF2B5EF4-FFF2-40B4-BE49-F238E27FC236}">
                <a16:creationId xmlns:a16="http://schemas.microsoft.com/office/drawing/2014/main" id="{A46E45D1-33B5-472B-91E9-4375999900E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4465" y="2145725"/>
            <a:ext cx="5771535" cy="2566549"/>
          </a:xfrm>
          <a:prstGeom prst="rect">
            <a:avLst/>
          </a:prstGeom>
          <a:solidFill>
            <a:schemeClr val="accent1">
              <a:lumMod val="75000"/>
              <a:alpha val="68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sz="2400" dirty="0"/>
              <a:t>Pero tanto </a:t>
            </a:r>
            <a:r>
              <a:rPr lang="es-ES" sz="2400" dirty="0">
                <a:latin typeface="Montserrat Black" panose="00000A00000000000000" pitchFamily="50" charset="0"/>
              </a:rPr>
              <a:t>AMÓ DIOS AL MUNDO </a:t>
            </a:r>
            <a:r>
              <a:rPr lang="es-ES" sz="2400" dirty="0"/>
              <a:t>que le dio a su Hijo unigénito, para que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TODO EL QUE CREA EN ÉL </a:t>
            </a:r>
            <a:r>
              <a:rPr lang="es-ES" sz="2400" dirty="0"/>
              <a:t>no perezca, sino que tenga vida eterna.</a:t>
            </a:r>
            <a:r>
              <a:rPr lang="pt-BR" sz="2400" dirty="0">
                <a:solidFill>
                  <a:srgbClr val="FFC000"/>
                </a:solidFill>
                <a:latin typeface="Montserrat Black" panose="00000A00000000000000" pitchFamily="2" charset="0"/>
              </a:rPr>
              <a:t> </a:t>
            </a:r>
            <a:r>
              <a:rPr lang="pt-BR" sz="2400" dirty="0"/>
              <a:t>(</a:t>
            </a:r>
            <a:r>
              <a:rPr lang="pt-BR" sz="2400" dirty="0">
                <a:solidFill>
                  <a:srgbClr val="FFC000"/>
                </a:solidFill>
              </a:rPr>
              <a:t>JO 3:16</a:t>
            </a:r>
            <a:r>
              <a:rPr lang="pt-BR" sz="2400" dirty="0"/>
              <a:t>).</a:t>
            </a:r>
            <a:endParaRPr lang="id-ID" altLang="pt-BR" sz="2400" dirty="0">
              <a:solidFill>
                <a:srgbClr val="FFC000"/>
              </a:solidFill>
              <a:cs typeface="Lat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904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C5492EB4-5F76-4A52-B5C9-EE05BD58C9D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3948" y="2000314"/>
            <a:ext cx="4808336" cy="2857371"/>
          </a:xfrm>
          <a:prstGeom prst="rect">
            <a:avLst/>
          </a:prstGeom>
          <a:solidFill>
            <a:schemeClr val="accent1">
              <a:lumMod val="75000"/>
              <a:alpha val="60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pt-BR" sz="2400" dirty="0">
                <a:solidFill>
                  <a:srgbClr val="FFC000"/>
                </a:solidFill>
              </a:rPr>
              <a:t>01.</a:t>
            </a:r>
            <a:r>
              <a:rPr lang="pt-BR" sz="2400" dirty="0"/>
              <a:t> </a:t>
            </a:r>
            <a:r>
              <a:rPr lang="es-ES" sz="2400" dirty="0"/>
              <a:t>¿Cómo se produce esta actualización espiritual? ¿Por qué el bautismo se considera un nuevo nacimiento? </a:t>
            </a:r>
            <a:r>
              <a:rPr lang="pt-BR" sz="2400" dirty="0" err="1">
                <a:solidFill>
                  <a:srgbClr val="FFC000"/>
                </a:solidFill>
              </a:rPr>
              <a:t>Jo</a:t>
            </a:r>
            <a:r>
              <a:rPr lang="pt-BR" sz="2400" dirty="0">
                <a:solidFill>
                  <a:srgbClr val="FFC000"/>
                </a:solidFill>
              </a:rPr>
              <a:t> 3:3-5; Mc 16:16; Cl 2:12; </a:t>
            </a:r>
            <a:r>
              <a:rPr lang="pt-BR" sz="2400" dirty="0" err="1">
                <a:solidFill>
                  <a:srgbClr val="FFC000"/>
                </a:solidFill>
              </a:rPr>
              <a:t>Rm</a:t>
            </a:r>
            <a:r>
              <a:rPr lang="pt-BR" sz="2400" dirty="0">
                <a:solidFill>
                  <a:srgbClr val="FFC000"/>
                </a:solidFill>
              </a:rPr>
              <a:t> 6:3-6; II Cor 5:17</a:t>
            </a:r>
            <a:endParaRPr lang="id-ID" altLang="pt-BR" sz="2400" dirty="0">
              <a:solidFill>
                <a:srgbClr val="FFC000"/>
              </a:solidFill>
              <a:cs typeface="Lat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8291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>
            <a:extLst>
              <a:ext uri="{FF2B5EF4-FFF2-40B4-BE49-F238E27FC236}">
                <a16:creationId xmlns:a16="http://schemas.microsoft.com/office/drawing/2014/main" id="{069BBDE6-CB27-45DD-AAFB-7ECB9026CF9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21928" y="2227005"/>
            <a:ext cx="4748144" cy="1885847"/>
          </a:xfrm>
          <a:prstGeom prst="rect">
            <a:avLst/>
          </a:prstGeom>
          <a:solidFill>
            <a:schemeClr val="accent1">
              <a:lumMod val="75000"/>
              <a:alpha val="61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sz="2400" dirty="0"/>
              <a:t>El que crea y sea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BAUTISTA</a:t>
            </a:r>
            <a:r>
              <a:rPr lang="es-ES" sz="2400" dirty="0"/>
              <a:t> se salvará, pero el que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NO CREA </a:t>
            </a:r>
            <a:r>
              <a:rPr lang="es-ES" sz="2400" dirty="0"/>
              <a:t>se condenará.</a:t>
            </a:r>
            <a:endParaRPr lang="id-ID" altLang="pt-BR" sz="2400" dirty="0">
              <a:solidFill>
                <a:srgbClr val="FFC000"/>
              </a:solidFill>
              <a:latin typeface="Lato" panose="020B0604020202020204" pitchFamily="34" charset="0"/>
              <a:cs typeface="Lat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173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Imagem 4" descr="Mão de mulher tocando trigo no campo">
            <a:extLst>
              <a:ext uri="{FF2B5EF4-FFF2-40B4-BE49-F238E27FC236}">
                <a16:creationId xmlns:a16="http://schemas.microsoft.com/office/drawing/2014/main" id="{17EB5AE4-A8C5-4010-A6E5-2C42E3E779D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65091" y="4630993"/>
            <a:ext cx="7917774" cy="1932039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sz="2400" dirty="0"/>
              <a:t>Fuimos sepultados con él en la muerte por el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BAUTISMO</a:t>
            </a:r>
            <a:r>
              <a:rPr lang="es-ES" sz="2400" dirty="0"/>
              <a:t>, para que, así como Cristo fue </a:t>
            </a:r>
            <a:r>
              <a:rPr lang="es-ES" sz="2400" dirty="0">
                <a:latin typeface="Montserrat Black" panose="00000A00000000000000" pitchFamily="50" charset="0"/>
              </a:rPr>
              <a:t>RESUCITADO</a:t>
            </a:r>
            <a:r>
              <a:rPr lang="es-ES" sz="2400" dirty="0"/>
              <a:t> de entre los muertos por la gloria del Padre, también nosotros caminemos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EN</a:t>
            </a:r>
            <a:r>
              <a:rPr lang="es-ES" sz="2400" dirty="0">
                <a:solidFill>
                  <a:schemeClr val="accent4"/>
                </a:solidFill>
              </a:rPr>
              <a:t>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VIDA NUEVA</a:t>
            </a:r>
            <a:r>
              <a:rPr lang="es-ES" sz="2400" dirty="0"/>
              <a:t>.</a:t>
            </a:r>
            <a:endParaRPr lang="id-ID" altLang="pt-BR" sz="2400" dirty="0">
              <a:solidFill>
                <a:srgbClr val="FFC000"/>
              </a:solidFill>
              <a:latin typeface="Lato" panose="020B0604020202020204" pitchFamily="34" charset="0"/>
              <a:cs typeface="Lat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097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 descr="Sementes de dente-de-leão voando">
            <a:extLst>
              <a:ext uri="{FF2B5EF4-FFF2-40B4-BE49-F238E27FC236}">
                <a16:creationId xmlns:a16="http://schemas.microsoft.com/office/drawing/2014/main" id="{D358B2C4-9BAC-418C-819C-1EE483BC749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10" name="Espaço Reservado para Texto 9">
            <a:extLst>
              <a:ext uri="{FF2B5EF4-FFF2-40B4-BE49-F238E27FC236}">
                <a16:creationId xmlns:a16="http://schemas.microsoft.com/office/drawing/2014/main" id="{33AAD873-CFC5-4B19-A72D-4E4CFEAA0B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15069" y="1018848"/>
            <a:ext cx="5836105" cy="2225797"/>
          </a:xfrm>
          <a:prstGeom prst="rect">
            <a:avLst/>
          </a:prstGeom>
          <a:solidFill>
            <a:schemeClr val="accent1">
              <a:lumMod val="75000"/>
              <a:alpha val="65000"/>
            </a:schemeClr>
          </a:solidFill>
        </p:spPr>
        <p:txBody>
          <a:bodyPr wrap="square" lIns="0">
            <a:no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s-ES" sz="2400" dirty="0"/>
              <a:t>Así que, si alguno está en Cristo, </a:t>
            </a:r>
            <a:r>
              <a:rPr lang="es-ES" sz="2400" dirty="0">
                <a:solidFill>
                  <a:schemeClr val="accent4"/>
                </a:solidFill>
                <a:latin typeface="Montserrat Black" panose="00000A00000000000000" pitchFamily="50" charset="0"/>
              </a:rPr>
              <a:t>NUEVA CRIATURA ES</a:t>
            </a:r>
            <a:r>
              <a:rPr lang="es-ES" sz="2400" dirty="0"/>
              <a:t>; las cosas viejas pasaron; las habéis hecho nuevas.</a:t>
            </a:r>
            <a:endParaRPr lang="id-ID" altLang="pt-BR" sz="2400" dirty="0">
              <a:solidFill>
                <a:srgbClr val="FFC000"/>
              </a:solidFill>
              <a:latin typeface="Lato" panose="020B0604020202020204" pitchFamily="34" charset="0"/>
              <a:cs typeface="Lato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700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3200" b="1" dirty="0">
            <a:latin typeface="Century Gothic" panose="020B0502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36487</TotalTime>
  <Words>687</Words>
  <Application>Microsoft Office PowerPoint</Application>
  <PresentationFormat>Widescreen</PresentationFormat>
  <Paragraphs>30</Paragraphs>
  <Slides>29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Century Gothic</vt:lpstr>
      <vt:lpstr>Lato</vt:lpstr>
      <vt:lpstr>Montserrat Black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55199</dc:creator>
  <cp:lastModifiedBy>USB - Mitchel Urbano</cp:lastModifiedBy>
  <cp:revision>24</cp:revision>
  <dcterms:created xsi:type="dcterms:W3CDTF">2022-10-31T17:44:27Z</dcterms:created>
  <dcterms:modified xsi:type="dcterms:W3CDTF">2024-02-08T17:22:14Z</dcterms:modified>
</cp:coreProperties>
</file>