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7" r:id="rId15"/>
    <p:sldId id="310" r:id="rId16"/>
    <p:sldId id="311" r:id="rId17"/>
    <p:sldId id="312" r:id="rId18"/>
    <p:sldId id="313" r:id="rId19"/>
    <p:sldId id="314" r:id="rId20"/>
    <p:sldId id="316" r:id="rId21"/>
    <p:sldId id="317" r:id="rId22"/>
    <p:sldId id="31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0572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D7A921D-F5B7-4EE7-BE35-CDC9ADCB52EA}"/>
              </a:ext>
            </a:extLst>
          </p:cNvPr>
          <p:cNvSpPr/>
          <p:nvPr/>
        </p:nvSpPr>
        <p:spPr>
          <a:xfrm>
            <a:off x="2322394" y="4380932"/>
            <a:ext cx="7547212" cy="204716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ESTUDIO 20 </a:t>
            </a:r>
          </a:p>
          <a:p>
            <a:pPr algn="ctr"/>
            <a:r>
              <a:rPr lang="es-ES" sz="4400" b="1" dirty="0"/>
              <a:t>¿CASA U OFICINA?</a:t>
            </a:r>
            <a:endParaRPr lang="pt-BR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464" y="221225"/>
            <a:ext cx="4959724" cy="1850923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Dad al Señor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GLORIA DEBIDA </a:t>
            </a:r>
            <a:r>
              <a:rPr lang="es-ES" sz="2400" dirty="0"/>
              <a:t>a su nombre; traed ofrendas y entrad en sus atrios.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1192" y="1697716"/>
            <a:ext cx="6269615" cy="3462568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03.</a:t>
            </a:r>
            <a:r>
              <a:rPr lang="pt-BR" sz="2400" dirty="0"/>
              <a:t> </a:t>
            </a:r>
            <a:r>
              <a:rPr lang="es-ES" sz="2400" dirty="0"/>
              <a:t>¿Cómo saber, ante tantas opciones, a qué iglesia asistir según la voluntad de Dios? ¿Qué fundamentos cristianos debe tener? </a:t>
            </a:r>
            <a:r>
              <a:rPr lang="pt-BR" sz="2400" dirty="0">
                <a:solidFill>
                  <a:srgbClr val="FFC000"/>
                </a:solidFill>
              </a:rPr>
              <a:t>I </a:t>
            </a:r>
            <a:r>
              <a:rPr lang="pt-BR" sz="2400" dirty="0" err="1">
                <a:solidFill>
                  <a:srgbClr val="FFC000"/>
                </a:solidFill>
              </a:rPr>
              <a:t>Tm</a:t>
            </a:r>
            <a:r>
              <a:rPr lang="pt-BR" sz="2400" dirty="0">
                <a:solidFill>
                  <a:srgbClr val="FFC000"/>
                </a:solidFill>
              </a:rPr>
              <a:t> 3:15; </a:t>
            </a:r>
            <a:r>
              <a:rPr lang="pt-BR" sz="2400" dirty="0" err="1">
                <a:solidFill>
                  <a:srgbClr val="FFC000"/>
                </a:solidFill>
              </a:rPr>
              <a:t>Ef</a:t>
            </a:r>
            <a:r>
              <a:rPr lang="pt-BR" sz="2400" dirty="0">
                <a:solidFill>
                  <a:srgbClr val="FFC000"/>
                </a:solidFill>
              </a:rPr>
              <a:t> 2:20; At 16:30,31;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14:1-3;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12:17;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14:12; </a:t>
            </a:r>
            <a:r>
              <a:rPr lang="pt-BR" sz="2400" dirty="0" err="1">
                <a:solidFill>
                  <a:srgbClr val="FFC000"/>
                </a:solidFill>
              </a:rPr>
              <a:t>Is</a:t>
            </a:r>
            <a:r>
              <a:rPr lang="pt-BR" sz="2400" dirty="0">
                <a:solidFill>
                  <a:srgbClr val="FFC000"/>
                </a:solidFill>
              </a:rPr>
              <a:t> 58:13,14;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14:6; I Cor 6:19,20; </a:t>
            </a:r>
            <a:r>
              <a:rPr lang="pt-BR" sz="2400" dirty="0" err="1">
                <a:solidFill>
                  <a:srgbClr val="FFC000"/>
                </a:solidFill>
              </a:rPr>
              <a:t>Ec</a:t>
            </a:r>
            <a:r>
              <a:rPr lang="pt-BR" sz="2400" dirty="0">
                <a:solidFill>
                  <a:srgbClr val="FFC000"/>
                </a:solidFill>
              </a:rPr>
              <a:t> 9:5</a:t>
            </a:r>
            <a:endParaRPr lang="id-ID" altLang="pt-BR" sz="2400" dirty="0">
              <a:solidFill>
                <a:srgbClr val="FFC000"/>
              </a:solidFill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8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8360" y="3763920"/>
            <a:ext cx="5244129" cy="1958454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</a:t>
            </a:r>
            <a:r>
              <a:rPr lang="es-ES" sz="2400" dirty="0"/>
              <a:t>Edificado sobre el fundamento de los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APÓSTOLES Y PROFETAS</a:t>
            </a:r>
            <a:r>
              <a:rPr lang="es-ES" sz="2400" dirty="0"/>
              <a:t>, siendo la </a:t>
            </a:r>
            <a:r>
              <a:rPr lang="es-ES" sz="2400" dirty="0">
                <a:latin typeface="Montserrat Black" panose="00000A00000000000000" pitchFamily="50" charset="0"/>
              </a:rPr>
              <a:t>PIEDRA ANGULAR </a:t>
            </a:r>
            <a:r>
              <a:rPr lang="es-ES" sz="2400" dirty="0"/>
              <a:t>Cristo Jesús mismo.</a:t>
            </a:r>
            <a:endParaRPr lang="id-ID" altLang="pt-BR" sz="2400" b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9548" y="2337868"/>
            <a:ext cx="6437455" cy="1850674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Esta es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PERSEVERANCIA</a:t>
            </a:r>
            <a:r>
              <a:rPr lang="es-ES" sz="2400" dirty="0"/>
              <a:t> de los santos, los que </a:t>
            </a:r>
            <a:r>
              <a:rPr lang="es-ES" sz="2400" dirty="0">
                <a:latin typeface="Montserrat Black" panose="00000A00000000000000" pitchFamily="50" charset="0"/>
              </a:rPr>
              <a:t>GUARDAN LOS MANDAMIENTOS </a:t>
            </a:r>
            <a:r>
              <a:rPr lang="es-ES" sz="2400" dirty="0"/>
              <a:t>de Dios y la fe en Jesús.</a:t>
            </a:r>
            <a:endParaRPr lang="id-ID" altLang="pt-BR" sz="2400" i="1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2503" y="3622121"/>
            <a:ext cx="7312663" cy="2011763"/>
          </a:xfrm>
          <a:prstGeom prst="rect">
            <a:avLst/>
          </a:prstGeom>
          <a:solidFill>
            <a:schemeClr val="accent1">
              <a:lumMod val="75000"/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"Si cuidan sus pies para no profanar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EL SÁBADO</a:t>
            </a:r>
            <a:r>
              <a:rPr lang="es-ES" sz="2400" dirty="0"/>
              <a:t>; si dejan de velar por sus propios </a:t>
            </a:r>
            <a:r>
              <a:rPr lang="es-ES" sz="2400" dirty="0">
                <a:latin typeface="Montserrat Black" panose="00000A00000000000000" pitchFamily="50" charset="0"/>
              </a:rPr>
              <a:t>INTERESES</a:t>
            </a:r>
            <a:r>
              <a:rPr lang="es-ES" sz="2400" dirty="0"/>
              <a:t> en mi día santo; si llaman al sábado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'MI PLACER</a:t>
            </a:r>
            <a:r>
              <a:rPr lang="es-ES" sz="2400" dirty="0"/>
              <a:t>'.</a:t>
            </a:r>
            <a:r>
              <a:rPr lang="pt-BR" sz="2400" dirty="0">
                <a:solidFill>
                  <a:srgbClr val="FFC000"/>
                </a:solidFill>
                <a:latin typeface="Montserrat Black" panose="00000A00000000000000" pitchFamily="2" charset="0"/>
              </a:rPr>
              <a:t>...</a:t>
            </a:r>
            <a:endParaRPr lang="id-ID" altLang="pt-BR" sz="2400" i="1" dirty="0">
              <a:solidFill>
                <a:srgbClr val="FFC000"/>
              </a:solidFill>
              <a:latin typeface="Montserrat Black" panose="00000A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226" y="1356852"/>
            <a:ext cx="5874773" cy="2227006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 ...</a:t>
            </a:r>
            <a:r>
              <a:rPr lang="es-ES" sz="2400" dirty="0"/>
              <a:t> y día santo del Señor, digno de </a:t>
            </a:r>
            <a:r>
              <a:rPr lang="es-ES" sz="2400" dirty="0">
                <a:latin typeface="Montserrat Black" panose="00000A00000000000000" pitchFamily="50" charset="0"/>
              </a:rPr>
              <a:t>HONOR</a:t>
            </a:r>
            <a:r>
              <a:rPr lang="es-ES" sz="2400" dirty="0"/>
              <a:t>'; si guardan el sábado, no siguiendo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SUS PROPIOS CAMINOS</a:t>
            </a:r>
            <a:r>
              <a:rPr lang="es-ES" sz="2400" dirty="0"/>
              <a:t>....</a:t>
            </a:r>
            <a:endParaRPr lang="id-ID" altLang="pt-BR" sz="2400" dirty="0">
              <a:solidFill>
                <a:srgbClr val="FFC000"/>
              </a:solidFill>
              <a:latin typeface="Montserrat Black" panose="00000A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78" y="1401097"/>
            <a:ext cx="6150078" cy="2424330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...</a:t>
            </a:r>
            <a:r>
              <a:rPr lang="es-ES" sz="2400" dirty="0"/>
              <a:t> no pretendiendo hacer tu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PROPIA VOLUNTAD</a:t>
            </a:r>
            <a:r>
              <a:rPr lang="es-ES" sz="2400" dirty="0"/>
              <a:t>, ni hablando vanas </a:t>
            </a:r>
            <a:r>
              <a:rPr lang="es-ES" sz="2400" dirty="0">
                <a:latin typeface="Montserrat Black" panose="00000A00000000000000" pitchFamily="50" charset="0"/>
              </a:rPr>
              <a:t>PALABRAS</a:t>
            </a:r>
            <a:r>
              <a:rPr lang="es-ES" sz="2400" dirty="0"/>
              <a:t>, entonces tendrás tu </a:t>
            </a:r>
            <a:r>
              <a:rPr lang="es-ES" sz="2400" dirty="0">
                <a:latin typeface="Montserrat Black" panose="00000A00000000000000" pitchFamily="50" charset="0"/>
              </a:rPr>
              <a:t>FUENTE DE GOZO </a:t>
            </a:r>
            <a:r>
              <a:rPr lang="es-ES" sz="2400" dirty="0"/>
              <a:t>en el Señor.</a:t>
            </a:r>
            <a:endParaRPr lang="id-ID" altLang="pt-BR" sz="2400" dirty="0">
              <a:solidFill>
                <a:srgbClr val="FFC000"/>
              </a:solidFill>
              <a:latin typeface="Montserrat Black" panose="00000A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8708" y="4247535"/>
            <a:ext cx="7733434" cy="2212259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</a:t>
            </a:r>
            <a:r>
              <a:rPr lang="es-ES" sz="2400" dirty="0"/>
              <a:t>Según la Palabra de Dios, para ser un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VERDADERO CRISTIANO</a:t>
            </a:r>
            <a:r>
              <a:rPr lang="es-ES" sz="2400" dirty="0"/>
              <a:t>, la iglesia necesita enseñar, </a:t>
            </a:r>
            <a:r>
              <a:rPr lang="es-ES" sz="2400" dirty="0">
                <a:latin typeface="Montserrat Black" panose="00000A00000000000000" pitchFamily="50" charset="0"/>
              </a:rPr>
              <a:t>CUMULATIVAMENTE</a:t>
            </a:r>
            <a:r>
              <a:rPr lang="es-ES" sz="2400" dirty="0"/>
              <a:t>, que Cristo es su fundamento y que la </a:t>
            </a:r>
            <a:r>
              <a:rPr lang="es-ES" sz="2400" dirty="0">
                <a:latin typeface="Montserrat Black" panose="00000A00000000000000" pitchFamily="50" charset="0"/>
              </a:rPr>
              <a:t>SALVACIÓN SÓLO VIENE A TRAVÉS DE JESÚS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1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0911" y="2589663"/>
            <a:ext cx="4860895" cy="1678674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04.</a:t>
            </a:r>
            <a:r>
              <a:rPr lang="pt-BR" sz="2400" dirty="0"/>
              <a:t> </a:t>
            </a:r>
            <a:r>
              <a:rPr lang="es-ES" sz="2400" dirty="0"/>
              <a:t>¿Cómo nos invita Jesús a formar parte de su Iglesia?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10:16;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22:17</a:t>
            </a:r>
            <a:endParaRPr lang="id-ID" altLang="pt-BR" sz="2400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8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4928" y="4444218"/>
            <a:ext cx="7209239" cy="2000827"/>
          </a:xfrm>
          <a:prstGeom prst="rect">
            <a:avLst/>
          </a:prstGeom>
          <a:solidFill>
            <a:schemeClr val="accent1">
              <a:lumMod val="75000"/>
              <a:alpha val="6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</a:t>
            </a:r>
            <a:r>
              <a:rPr lang="es-ES" sz="2400" dirty="0"/>
              <a:t>Todavía tengo otras ovejas, no de este redil. Debo traer éstas también. Oirán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MI VOZ </a:t>
            </a:r>
            <a:r>
              <a:rPr lang="es-ES" sz="2400" dirty="0"/>
              <a:t>y entonces habrá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UN REBAÑO y UN PASTOR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2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074" y="1194620"/>
            <a:ext cx="5193926" cy="162232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¿Cómo se prestarán los servicios contables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POST-PANDEMIA</a:t>
            </a:r>
            <a:r>
              <a:rPr lang="es-ES" sz="2400" dirty="0"/>
              <a:t>? ¿Permanecerán en el home office?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452" y="1703502"/>
            <a:ext cx="6327057" cy="2086833"/>
          </a:xfrm>
          <a:prstGeom prst="rect">
            <a:avLst/>
          </a:prstGeom>
          <a:solidFill>
            <a:schemeClr val="accent1">
              <a:lumMod val="75000"/>
              <a:alpha val="6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</a:t>
            </a:r>
            <a:r>
              <a:rPr lang="es-ES" sz="2400" dirty="0"/>
              <a:t>¿Cómo reaccionas cuando te das cuenta de que Dios te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ESTÁ INVITANDO </a:t>
            </a:r>
            <a:r>
              <a:rPr lang="es-ES" sz="2400" dirty="0"/>
              <a:t>a formar parte de </a:t>
            </a:r>
            <a:r>
              <a:rPr lang="es-ES" sz="2400" dirty="0">
                <a:latin typeface="Montserrat Black" panose="00000A00000000000000" pitchFamily="50" charset="0"/>
              </a:rPr>
              <a:t>SU FAMILIA </a:t>
            </a:r>
            <a:r>
              <a:rPr lang="es-ES" sz="2400" dirty="0"/>
              <a:t>ahora mismo aquí en este mundo a través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SU IGLESIA</a:t>
            </a:r>
            <a:r>
              <a:rPr lang="es-ES" sz="2400" dirty="0"/>
              <a:t>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1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974" y="1575986"/>
            <a:ext cx="5117690" cy="1594917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</a:t>
            </a:r>
            <a:r>
              <a:rPr lang="es-ES" sz="2400" dirty="0"/>
              <a:t>¿Te das cuenta de los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BENEFICIOS</a:t>
            </a:r>
            <a:r>
              <a:rPr lang="es-ES" sz="2400" dirty="0"/>
              <a:t> que supone para ti unirte a la </a:t>
            </a:r>
            <a:r>
              <a:rPr lang="es-ES" sz="2400" dirty="0">
                <a:latin typeface="Montserrat Black" panose="00000A00000000000000" pitchFamily="50" charset="0"/>
              </a:rPr>
              <a:t>IGLESIA DE DIOS</a:t>
            </a:r>
            <a:r>
              <a:rPr lang="es-ES" sz="2400" dirty="0"/>
              <a:t>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7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030" y="3067665"/>
            <a:ext cx="4437943" cy="1632448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¿Quieres seguir estas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DIRECTRICES</a:t>
            </a:r>
            <a:r>
              <a:rPr lang="es-ES" sz="2400" dirty="0"/>
              <a:t> de todo corazón?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43948" y="3429000"/>
            <a:ext cx="5666659" cy="230111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El hecho es que habrá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GRANDES y PROFUNDOS</a:t>
            </a:r>
            <a:r>
              <a:rPr lang="es-ES" sz="2400" dirty="0"/>
              <a:t> cambios en la </a:t>
            </a:r>
            <a:r>
              <a:rPr lang="es-ES" sz="2400" dirty="0">
                <a:latin typeface="Montserrat Black" panose="00000A00000000000000" pitchFamily="50" charset="0"/>
              </a:rPr>
              <a:t>FORMA EN QUE SE PRESTAN LOS SERVICIOS </a:t>
            </a:r>
            <a:r>
              <a:rPr lang="es-ES" sz="2400" dirty="0"/>
              <a:t>después de la pandemia.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9546" y="4350775"/>
            <a:ext cx="6989642" cy="1887794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¿Y las iglesias? Ahora que han reabierto, ¿hay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BUSCARLAS EN PERSONA </a:t>
            </a:r>
            <a:r>
              <a:rPr lang="es-ES" sz="2400" dirty="0"/>
              <a:t>o podemos nutrirnos espiritualmente al </a:t>
            </a:r>
            <a:r>
              <a:rPr lang="es-ES" sz="2400" dirty="0">
                <a:latin typeface="Montserrat Black" panose="00000A00000000000000" pitchFamily="50" charset="0"/>
              </a:rPr>
              <a:t>100% EN CASA</a:t>
            </a:r>
            <a:r>
              <a:rPr lang="es-ES" sz="2400" dirty="0"/>
              <a:t>?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359742"/>
            <a:ext cx="4937700" cy="3192475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400" dirty="0"/>
              <a:t> </a:t>
            </a:r>
            <a:r>
              <a:rPr lang="es-ES" sz="2400" dirty="0"/>
              <a:t>¿Qué consejos da el autor del libro de Hebreos sobre la importancia de ir a la iglesia? ¿Qué pertenencias comunes tienen los miembros de una iglesia cristiana? </a:t>
            </a:r>
            <a:r>
              <a:rPr lang="pt-BR" sz="2400" dirty="0" err="1">
                <a:solidFill>
                  <a:srgbClr val="FFC000"/>
                </a:solidFill>
              </a:rPr>
              <a:t>Hb</a:t>
            </a:r>
            <a:r>
              <a:rPr lang="pt-BR" sz="2400" dirty="0">
                <a:solidFill>
                  <a:srgbClr val="FFC000"/>
                </a:solidFill>
              </a:rPr>
              <a:t> 10:25; </a:t>
            </a:r>
            <a:r>
              <a:rPr lang="pt-BR" sz="2400" dirty="0" err="1">
                <a:solidFill>
                  <a:srgbClr val="FFC000"/>
                </a:solidFill>
              </a:rPr>
              <a:t>Ef</a:t>
            </a:r>
            <a:r>
              <a:rPr lang="pt-BR" sz="2400" dirty="0">
                <a:solidFill>
                  <a:srgbClr val="FFC000"/>
                </a:solidFill>
              </a:rPr>
              <a:t> 2:19</a:t>
            </a:r>
            <a:endParaRPr lang="id-ID" altLang="pt-BR" sz="2400" dirty="0">
              <a:solidFill>
                <a:srgbClr val="FFC000"/>
              </a:solidFill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909" y="2728452"/>
            <a:ext cx="6548284" cy="2136608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No dejemos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CONGREGARNOS</a:t>
            </a:r>
            <a:r>
              <a:rPr lang="es-ES" sz="2400" dirty="0"/>
              <a:t>, como es costumbre de algunos. Al contrario, amonestémonos los unos a los otros, especialmente ahora que ven que se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ACERCA EL DÍA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8127" y="1955135"/>
            <a:ext cx="4748144" cy="2947730"/>
          </a:xfrm>
          <a:prstGeom prst="rect">
            <a:avLst/>
          </a:prstGeom>
          <a:solidFill>
            <a:schemeClr val="accent1">
              <a:lumMod val="75000"/>
              <a:alpha val="6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02.</a:t>
            </a:r>
            <a:r>
              <a:rPr lang="pt-BR" sz="2400" dirty="0"/>
              <a:t> </a:t>
            </a:r>
            <a:r>
              <a:rPr lang="es-ES" sz="2400" dirty="0"/>
              <a:t>¿Qué nos dice la Biblia que hagamos en el culto público y qué sentimientos están implicados? </a:t>
            </a:r>
            <a:r>
              <a:rPr lang="pt-BR" sz="2400" dirty="0" err="1">
                <a:solidFill>
                  <a:srgbClr val="FFC000"/>
                </a:solidFill>
              </a:rPr>
              <a:t>Sl</a:t>
            </a:r>
            <a:r>
              <a:rPr lang="pt-BR" sz="2400" dirty="0">
                <a:solidFill>
                  <a:srgbClr val="FFC000"/>
                </a:solidFill>
              </a:rPr>
              <a:t> 122:1; 84:2,10; 95:6; 100:2,4; 27:4; 96:8; </a:t>
            </a:r>
            <a:r>
              <a:rPr lang="pt-BR" sz="2400" dirty="0" err="1">
                <a:solidFill>
                  <a:srgbClr val="FFC000"/>
                </a:solidFill>
              </a:rPr>
              <a:t>Lv</a:t>
            </a:r>
            <a:r>
              <a:rPr lang="pt-BR" sz="2400" dirty="0">
                <a:solidFill>
                  <a:srgbClr val="FFC000"/>
                </a:solidFill>
              </a:rPr>
              <a:t> 23:3</a:t>
            </a:r>
            <a:endParaRPr lang="id-ID" altLang="pt-BR" sz="2400" dirty="0">
              <a:solidFill>
                <a:srgbClr val="FFC000"/>
              </a:solidFill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665" y="1165121"/>
            <a:ext cx="4479302" cy="1870555"/>
          </a:xfrm>
          <a:prstGeom prst="rect">
            <a:avLst/>
          </a:prstGeom>
          <a:solidFill>
            <a:schemeClr val="accent1">
              <a:lumMod val="75000"/>
              <a:alpha val="7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Me alegré cuando me dijeron: "Vamos a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CASA DEL SEÑOR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30" y="970311"/>
            <a:ext cx="5947782" cy="2141599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Entrad por sus puertas </a:t>
            </a:r>
            <a:r>
              <a:rPr lang="es-ES" sz="2400" dirty="0">
                <a:latin typeface="Montserrat Black" panose="00000A00000000000000" pitchFamily="50" charset="0"/>
              </a:rPr>
              <a:t>CON ACCIÓN DE GRACIAS</a:t>
            </a:r>
            <a:r>
              <a:rPr lang="es-ES" sz="2400" dirty="0"/>
              <a:t> y por sus atrios con himnos de alabanza; dadle gracias y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BENDIGAD SU NOMBRE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35995</TotalTime>
  <Words>551</Words>
  <Application>Microsoft Office PowerPoint</Application>
  <PresentationFormat>Widescreen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23</cp:revision>
  <dcterms:created xsi:type="dcterms:W3CDTF">2022-10-31T17:44:27Z</dcterms:created>
  <dcterms:modified xsi:type="dcterms:W3CDTF">2024-02-08T16:17:10Z</dcterms:modified>
</cp:coreProperties>
</file>