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8" r:id="rId2"/>
    <p:sldId id="259" r:id="rId3"/>
    <p:sldId id="261" r:id="rId4"/>
    <p:sldId id="263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0" r:id="rId17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10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snip2DiagRect">
            <a:avLst>
              <a:gd name="adj1" fmla="val 0"/>
              <a:gd name="adj2" fmla="val 33282"/>
            </a:avLst>
          </a:prstGeom>
        </p:spPr>
        <p:txBody>
          <a:bodyPr rtlCol="0">
            <a:noAutofit/>
          </a:bodyPr>
          <a:lstStyle/>
          <a:p>
            <a:pPr lvl="0"/>
            <a:endParaRPr lang="id-ID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129195B-3BC7-42BB-95EA-E89C52E5E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465" y="956604"/>
            <a:ext cx="4670205" cy="4613812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/>
          <a:lstStyle>
            <a:lvl1pPr algn="ctr">
              <a:defRPr sz="2000" b="1">
                <a:latin typeface="Century Gothic" panose="020B0502020202020204" pitchFamily="34" charset="0"/>
              </a:defRPr>
            </a:lvl1pPr>
            <a:lvl6pPr marL="2286000" indent="0" algn="ctr">
              <a:buNone/>
              <a:defRPr sz="2000" b="1">
                <a:latin typeface="Century Gothic" panose="020B0502020202020204" pitchFamily="34" charset="0"/>
              </a:defRPr>
            </a:lvl6pPr>
          </a:lstStyle>
          <a:p>
            <a:pPr lvl="5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34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67350" y="552450"/>
            <a:ext cx="6115050" cy="5715000"/>
          </a:xfrm>
          <a:custGeom>
            <a:avLst/>
            <a:gdLst>
              <a:gd name="connsiteX0" fmla="*/ 0 w 6115050"/>
              <a:gd name="connsiteY0" fmla="*/ 0 h 5715000"/>
              <a:gd name="connsiteX1" fmla="*/ 6115050 w 6115050"/>
              <a:gd name="connsiteY1" fmla="*/ 0 h 5715000"/>
              <a:gd name="connsiteX2" fmla="*/ 6115050 w 6115050"/>
              <a:gd name="connsiteY2" fmla="*/ 5715000 h 5715000"/>
              <a:gd name="connsiteX3" fmla="*/ 0 w 6115050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5715000">
                <a:moveTo>
                  <a:pt x="0" y="0"/>
                </a:moveTo>
                <a:lnTo>
                  <a:pt x="6115050" y="0"/>
                </a:lnTo>
                <a:lnTo>
                  <a:pt x="6115050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9184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71550" y="0"/>
            <a:ext cx="4610100" cy="4762500"/>
          </a:xfrm>
          <a:custGeom>
            <a:avLst/>
            <a:gdLst>
              <a:gd name="connsiteX0" fmla="*/ 0 w 4610100"/>
              <a:gd name="connsiteY0" fmla="*/ 0 h 4762500"/>
              <a:gd name="connsiteX1" fmla="*/ 4610100 w 4610100"/>
              <a:gd name="connsiteY1" fmla="*/ 0 h 4762500"/>
              <a:gd name="connsiteX2" fmla="*/ 4610100 w 4610100"/>
              <a:gd name="connsiteY2" fmla="*/ 4762500 h 4762500"/>
              <a:gd name="connsiteX3" fmla="*/ 0 w 46101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4762500">
                <a:moveTo>
                  <a:pt x="0" y="0"/>
                </a:moveTo>
                <a:lnTo>
                  <a:pt x="4610100" y="0"/>
                </a:lnTo>
                <a:lnTo>
                  <a:pt x="4610100" y="4762500"/>
                </a:lnTo>
                <a:lnTo>
                  <a:pt x="0" y="47625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269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1A9839-D8B8-4824-8FB6-865D7DE6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6960-E136-414A-8B1C-EACCF8A231FC}" type="datetimeFigureOut">
              <a:rPr lang="id-ID"/>
              <a:pPr>
                <a:defRPr/>
              </a:pPr>
              <a:t>25/01/2024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610DEA-BA8B-4703-9A52-10F35AA9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D29B00-ECCB-4901-84AE-6947E93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05C7-BBAD-4408-AD66-AC57E20F02E4}" type="slidenum">
              <a:rPr lang="id-ID" altLang="pt-BR"/>
              <a:pPr>
                <a:defRPr/>
              </a:pPr>
              <a:t>‹nº›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val="202481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64E95B-15F0-4D38-B511-1376664438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5538" y="365125"/>
            <a:ext cx="814065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F69CAA-6358-45CD-90ED-2CDD5D0321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217" y="130796"/>
            <a:ext cx="1867123" cy="13255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00F659-2CAB-4EC4-8AC4-22697E912D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6684"/>
            <a:ext cx="1385761" cy="124414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1" r:id="rId3"/>
    <p:sldLayoutId id="2147483936" r:id="rId4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CA28B8-DD78-4B46-84C3-BE8162B3BFA3}"/>
              </a:ext>
            </a:extLst>
          </p:cNvPr>
          <p:cNvSpPr/>
          <p:nvPr/>
        </p:nvSpPr>
        <p:spPr>
          <a:xfrm>
            <a:off x="2120900" y="5770563"/>
            <a:ext cx="3114675" cy="4206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E6893-904E-48CE-96FD-40EC85C44797}"/>
              </a:ext>
            </a:extLst>
          </p:cNvPr>
          <p:cNvSpPr txBox="1"/>
          <p:nvPr/>
        </p:nvSpPr>
        <p:spPr>
          <a:xfrm>
            <a:off x="2543175" y="5795963"/>
            <a:ext cx="2324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TAGLINE</a:t>
            </a:r>
          </a:p>
        </p:txBody>
      </p:sp>
      <p:pic>
        <p:nvPicPr>
          <p:cNvPr id="17" name="Espaço Reservado para Conteúdo 4">
            <a:extLst>
              <a:ext uri="{FF2B5EF4-FFF2-40B4-BE49-F238E27FC236}">
                <a16:creationId xmlns:a16="http://schemas.microsoft.com/office/drawing/2014/main" id="{7292E3B7-CED1-43ED-BF67-539AD07CC4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92ADD-29AA-4457-807F-F773A7CF8A45}"/>
              </a:ext>
            </a:extLst>
          </p:cNvPr>
          <p:cNvSpPr txBox="1"/>
          <p:nvPr/>
        </p:nvSpPr>
        <p:spPr>
          <a:xfrm>
            <a:off x="3629083" y="4539467"/>
            <a:ext cx="5153975" cy="1323439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ESTUDIO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El patrimonio perfecto</a:t>
            </a:r>
            <a:endParaRPr lang="id-ID" sz="4000" dirty="0">
              <a:solidFill>
                <a:schemeClr val="tx1">
                  <a:lumMod val="95000"/>
                  <a:lumOff val="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Terra vista do espaço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4077" y="738441"/>
            <a:ext cx="5834462" cy="2550449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pt-BR" sz="2400" dirty="0"/>
              <a:t>Nada válido que se llame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FILOSOFÍA </a:t>
            </a:r>
            <a:r>
              <a:rPr lang="es-ES" altLang="pt-BR" sz="2400" dirty="0"/>
              <a:t>puede dejar de lado la cuestión de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FATO </a:t>
            </a:r>
            <a:r>
              <a:rPr lang="es-ES" altLang="pt-BR" sz="2400" dirty="0"/>
              <a:t>de que las cosas existen y de que existen en su forma y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COMPLEXIDAD </a:t>
            </a:r>
            <a:r>
              <a:rPr lang="es-ES" altLang="pt-BR" sz="2400" dirty="0"/>
              <a:t>actuales.</a:t>
            </a:r>
            <a:endParaRPr lang="pt-BR" alt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6934" y="546373"/>
            <a:ext cx="5214989" cy="162164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C000"/>
                </a:solidFill>
              </a:rPr>
              <a:t>04</a:t>
            </a:r>
            <a:r>
              <a:rPr lang="pt-BR" altLang="pt-BR" sz="2400" dirty="0">
                <a:solidFill>
                  <a:srgbClr val="FFC000"/>
                </a:solidFill>
              </a:rPr>
              <a:t>.</a:t>
            </a:r>
            <a:r>
              <a:rPr lang="pt-BR" altLang="pt-BR" sz="2400" dirty="0"/>
              <a:t> </a:t>
            </a:r>
            <a:r>
              <a:rPr lang="es-ES" altLang="pt-BR" sz="2400" dirty="0"/>
              <a:t>¿Qué </a:t>
            </a:r>
            <a:r>
              <a:rPr lang="es-ES" altLang="pt-BR" sz="2400" dirty="0">
                <a:latin typeface="Montserrat Black" panose="00000A00000000000000" pitchFamily="50" charset="0"/>
              </a:rPr>
              <a:t>DIRECTRICES </a:t>
            </a:r>
            <a:r>
              <a:rPr lang="es-ES" altLang="pt-BR" sz="2400" dirty="0"/>
              <a:t>dio Dios a Adán y Eva?</a:t>
            </a:r>
            <a:r>
              <a:rPr lang="pt-BR" altLang="pt-BR" sz="2400" b="1" dirty="0">
                <a:solidFill>
                  <a:srgbClr val="FFC000"/>
                </a:solidFill>
              </a:rPr>
              <a:t>?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1:28- 31;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2:15-17</a:t>
            </a:r>
          </a:p>
        </p:txBody>
      </p:sp>
    </p:spTree>
    <p:extLst>
      <p:ext uri="{BB962C8B-B14F-4D97-AF65-F5344CB8AC3E}">
        <p14:creationId xmlns:p14="http://schemas.microsoft.com/office/powerpoint/2010/main" val="330098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485" y="173354"/>
            <a:ext cx="4896463" cy="1832427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dirty="0"/>
              <a:t>Dios ha proporcionado a sus "usuarios"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TODA LA INFORMACIÓN POSIBLE </a:t>
            </a:r>
            <a:r>
              <a:rPr lang="es-ES" sz="2400" dirty="0"/>
              <a:t>sobre su "herencia".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28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23" y="701856"/>
            <a:ext cx="5191432" cy="1938105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pt-BR" sz="2400" dirty="0"/>
              <a:t>Dios estaba interesado en la </a:t>
            </a:r>
            <a:r>
              <a:rPr lang="es-ES" altLang="pt-BR" sz="2400" dirty="0">
                <a:latin typeface="Montserrat Black" panose="00000A00000000000000" pitchFamily="50" charset="0"/>
              </a:rPr>
              <a:t>FELICIDAD DE ADÁN Y EVA </a:t>
            </a:r>
            <a:r>
              <a:rPr lang="es-ES" altLang="pt-BR" sz="2400" dirty="0"/>
              <a:t>y de toda la humanidad que nacería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 ELLOS</a:t>
            </a:r>
            <a:r>
              <a:rPr lang="es-ES" altLang="pt-BR" sz="2400" dirty="0"/>
              <a:t>.</a:t>
            </a:r>
            <a:endParaRPr lang="pt-BR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3305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289" y="2174055"/>
            <a:ext cx="5449778" cy="2509889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pt-BR" sz="2400" dirty="0"/>
              <a:t>Incluso les advirtió sobre lo que podía hacerles </a:t>
            </a:r>
            <a:r>
              <a:rPr lang="es-ES" altLang="pt-BR" sz="2400" dirty="0">
                <a:latin typeface="Montserrat Black" panose="00000A00000000000000" pitchFamily="50" charset="0"/>
              </a:rPr>
              <a:t>"FRACASAR" </a:t>
            </a:r>
            <a:r>
              <a:rPr lang="es-ES" altLang="pt-BR" sz="2400" dirty="0"/>
              <a:t>(</a:t>
            </a:r>
            <a:r>
              <a:rPr lang="es-ES" altLang="pt-BR" sz="2400" dirty="0">
                <a:solidFill>
                  <a:schemeClr val="accent4"/>
                </a:solidFill>
              </a:rPr>
              <a:t>comer del árbol de la ciencia del bien y del mal</a:t>
            </a:r>
            <a:r>
              <a:rPr lang="es-ES" altLang="pt-BR" sz="2400" dirty="0"/>
              <a:t>), ¡porque les había dotado de libre albedrío!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9707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480" y="1356797"/>
            <a:ext cx="4600950" cy="2072203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800" dirty="0"/>
              <a:t> </a:t>
            </a:r>
            <a:r>
              <a:rPr lang="es-ES" sz="2800" dirty="0"/>
              <a:t>¿Cómo reaccionas cuando te das cuenta </a:t>
            </a:r>
            <a:r>
              <a:rPr lang="es-ES" sz="28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 DÓNDE VIENES </a:t>
            </a:r>
            <a:r>
              <a:rPr lang="es-ES" sz="2800" dirty="0"/>
              <a:t>y por qué estás aquí?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956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598" y="1012933"/>
            <a:ext cx="5716401" cy="2541428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¿Te das cuenta de que puedes ser una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AYUDA IMPORTANTE </a:t>
            </a:r>
            <a:r>
              <a:rPr lang="es-ES" sz="2400" dirty="0"/>
              <a:t>para dar propósito y sentido a la vida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OTRAS PERSONAS </a:t>
            </a:r>
            <a:r>
              <a:rPr lang="es-ES" sz="2400" dirty="0"/>
              <a:t>a tu entorno a partir de esta información de Dios?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1385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13">
            <a:extLst>
              <a:ext uri="{FF2B5EF4-FFF2-40B4-BE49-F238E27FC236}">
                <a16:creationId xmlns:a16="http://schemas.microsoft.com/office/drawing/2014/main" id="{36DBBC03-5AA6-43E8-9354-9A8423EC4C96}"/>
              </a:ext>
            </a:extLst>
          </p:cNvPr>
          <p:cNvGrpSpPr>
            <a:grpSpLocks/>
          </p:cNvGrpSpPr>
          <p:nvPr/>
        </p:nvGrpSpPr>
        <p:grpSpPr bwMode="auto">
          <a:xfrm>
            <a:off x="5713413" y="762000"/>
            <a:ext cx="5638800" cy="5208588"/>
            <a:chOff x="874597" y="762001"/>
            <a:chExt cx="5639162" cy="5208727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0E0F5B-C395-4D71-A77C-78E7C5CF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97" y="762001"/>
              <a:ext cx="1278019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52E8063-EA0C-4B37-968B-D564BCCF2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35739" y="762001"/>
              <a:ext cx="1278020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0DBBB51-9C7E-4141-8B91-AA4CC5F2A9B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4597" y="5080116"/>
              <a:ext cx="1278019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557C5E9-C297-4A54-AE85-8D9F032E8D5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35739" y="5080116"/>
              <a:ext cx="1278020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49EB7-24BD-406E-95AD-89896E41424E}"/>
              </a:ext>
            </a:extLst>
          </p:cNvPr>
          <p:cNvSpPr/>
          <p:nvPr/>
        </p:nvSpPr>
        <p:spPr>
          <a:xfrm>
            <a:off x="6978650" y="5770563"/>
            <a:ext cx="3114675" cy="4206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AF5109C-C600-424B-B978-2CC3A50E73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916AC1-6275-452E-B7B7-F7AA4189D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7425" y="1268254"/>
            <a:ext cx="7509535" cy="2160746"/>
          </a:xfrm>
          <a:prstGeom prst="rect">
            <a:avLst/>
          </a:prstGeom>
          <a:solidFill>
            <a:schemeClr val="accent5">
              <a:alpha val="22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ES" altLang="pt-BR" sz="2400" dirty="0"/>
              <a:t>El principal objetivo de la </a:t>
            </a:r>
            <a:r>
              <a:rPr lang="es-ES" altLang="pt-BR" sz="2400" dirty="0">
                <a:latin typeface="Montserrat Black" panose="00000A00000000000000" pitchFamily="50" charset="0"/>
              </a:rPr>
              <a:t>CONTABILIDAD </a:t>
            </a:r>
            <a:r>
              <a:rPr lang="es-ES" altLang="pt-BR" sz="2400" dirty="0"/>
              <a:t>es proporcionar a sus usuarios en general la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MAYOR INFORMACIÓN POSIBLE</a:t>
            </a:r>
            <a:r>
              <a:rPr lang="es-ES" altLang="pt-BR" sz="2400" dirty="0">
                <a:latin typeface="Montserrat Black" panose="00000A00000000000000" pitchFamily="50" charset="0"/>
              </a:rPr>
              <a:t> </a:t>
            </a:r>
            <a:r>
              <a:rPr lang="es-ES" altLang="pt-BR" sz="2400" dirty="0"/>
              <a:t>sobre los activos de una organización y sus mutaciones.</a:t>
            </a:r>
            <a:endParaRPr lang="pt-BR" altLang="pt-BR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B598512-7665-4257-8FAF-DC3F1196E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D36153-05BC-481C-AA91-7D5EB97E5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188" y="2324100"/>
            <a:ext cx="5690412" cy="220980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lIns="72000" rIns="72000" anchor="ctr" anchorCtr="0"/>
          <a:lstStyle/>
          <a:p>
            <a:pPr marL="0" indent="0">
              <a:buNone/>
            </a:pPr>
            <a:r>
              <a:rPr lang="pt-BR" altLang="pt-BR" sz="2400" b="1" dirty="0">
                <a:solidFill>
                  <a:srgbClr val="FFC000"/>
                </a:solidFill>
              </a:rPr>
              <a:t>01.</a:t>
            </a:r>
            <a:r>
              <a:rPr lang="pt-BR" altLang="pt-BR" sz="2400" dirty="0"/>
              <a:t> </a:t>
            </a:r>
            <a:r>
              <a:rPr lang="es-ES" altLang="pt-BR" sz="2400" dirty="0"/>
              <a:t>¿Qué enseña la Biblia sobre el origen de nuestro </a:t>
            </a:r>
            <a:r>
              <a:rPr lang="es-ES" altLang="pt-BR" sz="2400" dirty="0">
                <a:latin typeface="Montserrat Black" panose="00000A00000000000000" pitchFamily="50" charset="0"/>
              </a:rPr>
              <a:t>"PATRIMONIO" </a:t>
            </a:r>
            <a:r>
              <a:rPr lang="es-ES" altLang="pt-BR" sz="2400" dirty="0"/>
              <a:t>(planeta)?</a:t>
            </a:r>
            <a:r>
              <a:rPr lang="pt-BR" altLang="pt-BR" sz="2400" b="1" dirty="0"/>
              <a:t>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1:1,2; </a:t>
            </a:r>
            <a:r>
              <a:rPr lang="pt-BR" altLang="pt-BR" sz="2400" b="1" dirty="0" err="1">
                <a:solidFill>
                  <a:srgbClr val="FFC000"/>
                </a:solidFill>
              </a:rPr>
              <a:t>Sl</a:t>
            </a:r>
            <a:r>
              <a:rPr lang="pt-BR" altLang="pt-BR" sz="2400" b="1" dirty="0">
                <a:solidFill>
                  <a:srgbClr val="FFC000"/>
                </a:solidFill>
              </a:rPr>
              <a:t> 33:6,9; </a:t>
            </a:r>
            <a:r>
              <a:rPr lang="pt-BR" altLang="pt-BR" sz="2400" b="1" dirty="0" err="1">
                <a:solidFill>
                  <a:srgbClr val="FFC000"/>
                </a:solidFill>
              </a:rPr>
              <a:t>Hb</a:t>
            </a:r>
            <a:r>
              <a:rPr lang="pt-BR" altLang="pt-BR" sz="2400" b="1" dirty="0">
                <a:solidFill>
                  <a:srgbClr val="FFC000"/>
                </a:solidFill>
              </a:rPr>
              <a:t> 11:3; </a:t>
            </a:r>
            <a:r>
              <a:rPr lang="pt-BR" altLang="pt-BR" sz="2400" b="1" dirty="0" err="1">
                <a:solidFill>
                  <a:srgbClr val="FFC000"/>
                </a:solidFill>
              </a:rPr>
              <a:t>Ex</a:t>
            </a:r>
            <a:r>
              <a:rPr lang="pt-BR" altLang="pt-BR" sz="2400" b="1" dirty="0">
                <a:solidFill>
                  <a:srgbClr val="FFC000"/>
                </a:solidFill>
              </a:rPr>
              <a:t> 20:11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664" y="819443"/>
            <a:ext cx="5741695" cy="2472397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ENTORNO INTELIGIBLE </a:t>
            </a:r>
            <a:r>
              <a:rPr lang="es-ES" altLang="pt-BR" sz="2400" dirty="0"/>
              <a:t>- El universo funciona aparentemente según leyes </a:t>
            </a:r>
            <a:r>
              <a:rPr lang="es-ES" altLang="pt-BR" sz="2400" dirty="0">
                <a:latin typeface="Montserrat Black" panose="00000A00000000000000" pitchFamily="50" charset="0"/>
              </a:rPr>
              <a:t>CONSISTENTES </a:t>
            </a:r>
            <a:r>
              <a:rPr lang="es-ES" altLang="pt-BR" sz="2400" dirty="0"/>
              <a:t>que pueden descubrirse, comunicarse y utilizarse para hacer predicciones confiables.</a:t>
            </a:r>
            <a:endParaRPr lang="pt-BR" altLang="pt-BR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1" y="3664976"/>
            <a:ext cx="5781368" cy="2529347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NATURALEZA AMIGABLE </a:t>
            </a:r>
            <a:r>
              <a:rPr lang="es-ES" altLang="pt-BR" sz="2400" dirty="0"/>
              <a:t>- el mundo natural parece estar hecho para suplir necesidades tales como: alimento, agua, temperatura, luz y muchas otras para la </a:t>
            </a:r>
            <a:r>
              <a:rPr lang="es-ES" altLang="pt-BR" sz="2400" dirty="0">
                <a:latin typeface="Montserrat Black" panose="00000A00000000000000" pitchFamily="50" charset="0"/>
              </a:rPr>
              <a:t>CONTINUACIÓN DE LA VIDA.</a:t>
            </a:r>
            <a:endParaRPr lang="pt-BR" altLang="pt-BR" sz="2400" b="1" dirty="0">
              <a:solidFill>
                <a:srgbClr val="FF0000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739" y="563313"/>
            <a:ext cx="5544874" cy="177135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UNIVERSO SIN FIN </a:t>
            </a:r>
            <a:r>
              <a:rPr lang="es-ES" altLang="pt-BR" sz="2400" dirty="0"/>
              <a:t>- el ser humano sabe que existe un </a:t>
            </a:r>
            <a:r>
              <a:rPr lang="es-ES" altLang="pt-BR" sz="2400" dirty="0">
                <a:latin typeface="Montserrat Black" panose="00000A00000000000000" pitchFamily="50" charset="0"/>
              </a:rPr>
              <a:t>UNIVERSO</a:t>
            </a:r>
            <a:r>
              <a:rPr lang="es-ES" altLang="pt-BR" sz="2400" dirty="0"/>
              <a:t> aparentemente infinito.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7191" y="2972709"/>
            <a:ext cx="6108754" cy="2248222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600" b="1" dirty="0">
                <a:solidFill>
                  <a:srgbClr val="FFC000"/>
                </a:solidFill>
              </a:rPr>
              <a:t> </a:t>
            </a:r>
            <a:r>
              <a:rPr lang="pt-BR" altLang="pt-BR" sz="2400" b="1" dirty="0">
                <a:solidFill>
                  <a:srgbClr val="FFC000"/>
                </a:solidFill>
              </a:rPr>
              <a:t>02</a:t>
            </a:r>
            <a:r>
              <a:rPr lang="pt-BR" altLang="pt-BR" sz="2400" dirty="0">
                <a:solidFill>
                  <a:srgbClr val="FFC000"/>
                </a:solidFill>
              </a:rPr>
              <a:t>.</a:t>
            </a:r>
            <a:r>
              <a:rPr lang="pt-BR" altLang="pt-BR" sz="2400" dirty="0"/>
              <a:t> </a:t>
            </a:r>
            <a:r>
              <a:rPr lang="es-ES" altLang="pt-BR" sz="2400" dirty="0"/>
              <a:t>¿Cómo describe la Biblia la aparición de la </a:t>
            </a:r>
            <a:r>
              <a:rPr lang="es-ES" altLang="pt-BR" sz="2400" dirty="0">
                <a:latin typeface="Montserrat Black" panose="00000A00000000000000" pitchFamily="50" charset="0"/>
              </a:rPr>
              <a:t>RAZA HUMANA </a:t>
            </a:r>
            <a:r>
              <a:rPr lang="es-ES" altLang="pt-BR" sz="2400" dirty="0"/>
              <a:t>en nuestro planeta (nuestra existencia personal)?</a:t>
            </a:r>
            <a:r>
              <a:rPr lang="pt-BR" altLang="pt-BR" sz="2400" b="1" dirty="0"/>
              <a:t>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1:26,27;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2:7; </a:t>
            </a:r>
            <a:r>
              <a:rPr lang="pt-BR" altLang="pt-BR" sz="2400" b="1" dirty="0" err="1">
                <a:solidFill>
                  <a:srgbClr val="FFC000"/>
                </a:solidFill>
              </a:rPr>
              <a:t>gn</a:t>
            </a:r>
            <a:r>
              <a:rPr lang="pt-BR" altLang="pt-BR" sz="2400" b="1" dirty="0">
                <a:solidFill>
                  <a:srgbClr val="FFC000"/>
                </a:solidFill>
              </a:rPr>
              <a:t> 2:21,22</a:t>
            </a:r>
          </a:p>
        </p:txBody>
      </p:sp>
    </p:spTree>
    <p:extLst>
      <p:ext uri="{BB962C8B-B14F-4D97-AF65-F5344CB8AC3E}">
        <p14:creationId xmlns:p14="http://schemas.microsoft.com/office/powerpoint/2010/main" val="178641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365" y="3685056"/>
            <a:ext cx="5121222" cy="205206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FFC000"/>
                </a:solidFill>
              </a:rPr>
              <a:t> </a:t>
            </a:r>
            <a:r>
              <a:rPr lang="pt-BR" altLang="pt-BR" sz="2400" dirty="0"/>
              <a:t>Un universo </a:t>
            </a:r>
            <a:r>
              <a:rPr lang="pt-BR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INFINITO</a:t>
            </a:r>
            <a:r>
              <a:rPr lang="pt-BR" altLang="pt-BR" sz="2400" dirty="0"/>
              <a:t> postula </a:t>
            </a:r>
            <a:r>
              <a:rPr lang="pt-BR" altLang="pt-BR" sz="2400" dirty="0" err="1"/>
              <a:t>un</a:t>
            </a:r>
            <a:r>
              <a:rPr lang="pt-BR" altLang="pt-BR" sz="2400" dirty="0"/>
              <a:t> </a:t>
            </a:r>
            <a:r>
              <a:rPr lang="pt-BR" altLang="pt-BR" sz="2400" dirty="0" err="1"/>
              <a:t>Creador</a:t>
            </a:r>
            <a:r>
              <a:rPr lang="pt-BR" altLang="pt-BR" sz="2400" dirty="0"/>
              <a:t> infinito; </a:t>
            </a:r>
            <a:r>
              <a:rPr lang="pt-BR" altLang="pt-BR" sz="2400" dirty="0" err="1"/>
              <a:t>un</a:t>
            </a:r>
            <a:r>
              <a:rPr lang="pt-BR" altLang="pt-BR" sz="2400" dirty="0"/>
              <a:t> universo </a:t>
            </a:r>
            <a:r>
              <a:rPr lang="pt-BR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INTELIGENTE</a:t>
            </a:r>
            <a:r>
              <a:rPr lang="pt-BR" altLang="pt-BR" sz="2400" dirty="0"/>
              <a:t> y ordenado </a:t>
            </a:r>
            <a:r>
              <a:rPr lang="pt-BR" altLang="pt-BR" sz="2400" dirty="0" err="1"/>
              <a:t>apunta</a:t>
            </a:r>
            <a:r>
              <a:rPr lang="pt-BR" altLang="pt-BR" sz="2400" dirty="0"/>
              <a:t> a una </a:t>
            </a:r>
            <a:r>
              <a:rPr lang="pt-BR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INTELIGENCIA DEFINIDA</a:t>
            </a:r>
            <a:r>
              <a:rPr lang="pt-BR" altLang="pt-BR" sz="2400" dirty="0"/>
              <a:t>.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924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355" y="4351796"/>
            <a:ext cx="6173674" cy="1783534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C000"/>
                </a:solidFill>
              </a:rPr>
              <a:t>03.</a:t>
            </a:r>
            <a:r>
              <a:rPr lang="pt-BR" altLang="pt-BR" sz="2400" dirty="0">
                <a:solidFill>
                  <a:schemeClr val="bg1"/>
                </a:solidFill>
              </a:rPr>
              <a:t> </a:t>
            </a:r>
            <a:r>
              <a:rPr lang="es-ES" altLang="pt-BR" sz="2400" dirty="0"/>
              <a:t>Aparte de Dios Padre y del Espíritu Santo, ¿quién más </a:t>
            </a:r>
            <a:r>
              <a:rPr lang="es-ES" altLang="pt-BR" sz="2400" dirty="0">
                <a:latin typeface="Montserrat Black" panose="00000A00000000000000" pitchFamily="50" charset="0"/>
              </a:rPr>
              <a:t>FUE PRESENTE </a:t>
            </a:r>
            <a:r>
              <a:rPr lang="es-ES" altLang="pt-BR" sz="2400" dirty="0"/>
              <a:t>y activo en la creación? </a:t>
            </a:r>
            <a:r>
              <a:rPr lang="pt-BR" altLang="pt-BR" sz="2400" dirty="0" err="1">
                <a:solidFill>
                  <a:srgbClr val="FFC000"/>
                </a:solidFill>
              </a:rPr>
              <a:t>Jo</a:t>
            </a:r>
            <a:r>
              <a:rPr lang="pt-BR" altLang="pt-BR" sz="2400" dirty="0">
                <a:solidFill>
                  <a:srgbClr val="FFC000"/>
                </a:solidFill>
              </a:rPr>
              <a:t> 1:1-3; </a:t>
            </a:r>
            <a:r>
              <a:rPr lang="pt-BR" altLang="pt-BR" sz="2400" dirty="0" err="1">
                <a:solidFill>
                  <a:srgbClr val="FFC000"/>
                </a:solidFill>
              </a:rPr>
              <a:t>Col</a:t>
            </a:r>
            <a:r>
              <a:rPr lang="pt-BR" altLang="pt-BR" sz="2400" dirty="0">
                <a:solidFill>
                  <a:srgbClr val="FFC000"/>
                </a:solidFill>
              </a:rPr>
              <a:t> 1:15-17</a:t>
            </a:r>
            <a:endParaRPr lang="pt-BR" alt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5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27904</TotalTime>
  <Words>379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Lato</vt:lpstr>
      <vt:lpstr>Montserrat Black</vt:lpstr>
      <vt:lpstr>Source Sans Pro Semibold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USB - Mitchel Urbano</cp:lastModifiedBy>
  <cp:revision>130</cp:revision>
  <dcterms:created xsi:type="dcterms:W3CDTF">2018-10-07T05:46:02Z</dcterms:created>
  <dcterms:modified xsi:type="dcterms:W3CDTF">2024-01-25T18:43:11Z</dcterms:modified>
</cp:coreProperties>
</file>