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6" r:id="rId7"/>
    <p:sldId id="277" r:id="rId8"/>
    <p:sldId id="262" r:id="rId9"/>
    <p:sldId id="263" r:id="rId10"/>
    <p:sldId id="264" r:id="rId11"/>
    <p:sldId id="265" r:id="rId12"/>
    <p:sldId id="290" r:id="rId13"/>
    <p:sldId id="266" r:id="rId14"/>
    <p:sldId id="267" r:id="rId15"/>
    <p:sldId id="268" r:id="rId16"/>
    <p:sldId id="280" r:id="rId17"/>
    <p:sldId id="269" r:id="rId18"/>
    <p:sldId id="271" r:id="rId19"/>
    <p:sldId id="272" r:id="rId20"/>
    <p:sldId id="273" r:id="rId21"/>
    <p:sldId id="275" r:id="rId22"/>
    <p:sldId id="291" r:id="rId23"/>
    <p:sldId id="278" r:id="rId24"/>
    <p:sldId id="279" r:id="rId25"/>
    <p:sldId id="281" r:id="rId26"/>
    <p:sldId id="282" r:id="rId27"/>
    <p:sldId id="283" r:id="rId28"/>
    <p:sldId id="284" r:id="rId29"/>
    <p:sldId id="292" r:id="rId30"/>
    <p:sldId id="285" r:id="rId31"/>
    <p:sldId id="286" r:id="rId32"/>
    <p:sldId id="288" r:id="rId33"/>
    <p:sldId id="289" r:id="rId34"/>
    <p:sldId id="293" r:id="rId3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46A7D9-7D32-35A3-92D7-FE28B877A4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BF23C1B-67F7-178C-84EF-4EAB4D35B5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888CE0D-BB5D-8BDF-6464-1DD7A40F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4F93A-CDD9-4C19-B15F-59AC57437359}" type="datetimeFigureOut">
              <a:rPr lang="pt-BR" smtClean="0"/>
              <a:t>17/02/2024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21D8B8A-C385-9095-E09A-2D76D271B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52EB43-C3F3-F91A-E8E7-4814C10B9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EC3C-2AAA-403C-8F6A-E5CEC0BDE0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9740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705E18-C6DC-8AE7-914F-A600487F2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BC631B5-6C4B-9DB1-1FAF-EAB948A066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C45E1BA-1D73-5346-F59E-22EE93B87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4F93A-CDD9-4C19-B15F-59AC57437359}" type="datetimeFigureOut">
              <a:rPr lang="pt-BR" smtClean="0"/>
              <a:t>17/02/2024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035865C-09D1-CE94-EB5B-904456753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3D8477F-6A32-E2E7-FEEE-6A5DF36F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EC3C-2AAA-403C-8F6A-E5CEC0BDE0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207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B25A949-3E5D-77AF-755E-B640502B1A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7C1BDBF-AED5-118D-7F78-7757797B6C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D5DE7C2-ADB8-4476-7C26-4DC03FA48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4F93A-CDD9-4C19-B15F-59AC57437359}" type="datetimeFigureOut">
              <a:rPr lang="pt-BR" smtClean="0"/>
              <a:t>17/02/2024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A646AAF-C1F1-8516-8ADF-A90C75CF3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32773BD-CCAC-6DF1-10FB-B28C1389D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EC3C-2AAA-403C-8F6A-E5CEC0BDE0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7341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5BD637-3BF5-8022-D8BA-1171F189C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A00353-4C31-788F-3EF1-F43C41EF3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A8F70B-6026-281C-C40E-8AFF2ADA0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4F93A-CDD9-4C19-B15F-59AC57437359}" type="datetimeFigureOut">
              <a:rPr lang="pt-BR" smtClean="0"/>
              <a:t>17/02/2024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93FDCD0-4EDE-3598-4325-23F19C4C4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A84977E-5881-8E28-6D7F-14557BE56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EC3C-2AAA-403C-8F6A-E5CEC0BDE0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1270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22F04-1F05-B940-E39E-5F8B4C0E9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7215E54-CE6D-3131-D169-AFDBCD764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3E87061-A889-51E9-C6DF-C669D299E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4F93A-CDD9-4C19-B15F-59AC57437359}" type="datetimeFigureOut">
              <a:rPr lang="pt-BR" smtClean="0"/>
              <a:t>17/02/2024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5DE24AD-665E-1EDB-E75E-CCD8E504F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D87D69-34F5-8786-7D09-2A9E1CCDC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EC3C-2AAA-403C-8F6A-E5CEC0BDE0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9233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C0DA8A-C90F-E970-6B29-C89E02B5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AF550F-E9F7-A212-A27F-B9DD1CF00B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545FE81-0743-6571-2E58-A0DB394E01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5888A41-C7AC-1652-0CCF-4E91581A7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4F93A-CDD9-4C19-B15F-59AC57437359}" type="datetimeFigureOut">
              <a:rPr lang="pt-BR" smtClean="0"/>
              <a:t>17/02/2024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BF2F397-E6CB-E572-D486-2A2D2B0FF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DDB70EF-3493-3B1C-4152-6A4C010B5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EC3C-2AAA-403C-8F6A-E5CEC0BDE0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1995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0A1332-C2B7-DF33-279E-2934C2F43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C71C6F4-533E-DF74-CA29-9EBD81B0E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53D3289-F1AE-51EB-70EC-1788B6936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4B781A0-3321-1263-C5E8-EBB9C95F37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6522D85-FDAB-3782-B6B3-1BC7ECFB03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4F48C52-1860-EC46-DD4F-F45F8F500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4F93A-CDD9-4C19-B15F-59AC57437359}" type="datetimeFigureOut">
              <a:rPr lang="pt-BR" smtClean="0"/>
              <a:t>17/02/2024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D80993F-BC00-D482-E75F-0EC68DD6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9D83FED-52AB-533B-6932-D9EE69DAD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EC3C-2AAA-403C-8F6A-E5CEC0BDE0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556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8D99D8-CC6D-5379-F8CC-CDBA31BD9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5B32408-E1E8-62F8-2AD2-F608E333C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4F93A-CDD9-4C19-B15F-59AC57437359}" type="datetimeFigureOut">
              <a:rPr lang="pt-BR" smtClean="0"/>
              <a:t>17/02/2024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8D2032B-07A0-0AC2-FC95-343654ED7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79F3424-DE2F-D6BF-E259-FBBCC6C4B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EC3C-2AAA-403C-8F6A-E5CEC0BDE0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513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3F35AAB-82A6-2F30-5C46-57F1FD2FC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4F93A-CDD9-4C19-B15F-59AC57437359}" type="datetimeFigureOut">
              <a:rPr lang="pt-BR" smtClean="0"/>
              <a:t>17/02/2024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96E91C2-1A6E-7EE8-9E32-57E3ACB79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7F6C6FA-4C38-47F3-0D01-928D75A24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EC3C-2AAA-403C-8F6A-E5CEC0BDE0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0974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F0A94F-C5BE-7EB9-FE13-075925AB8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25DC394-9F80-1692-C8CD-CEBACD685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8281B32-7EA7-0B21-1728-E35A8242F1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9BBB4C7-4F26-B7DA-EEE7-770E39D0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4F93A-CDD9-4C19-B15F-59AC57437359}" type="datetimeFigureOut">
              <a:rPr lang="pt-BR" smtClean="0"/>
              <a:t>17/02/2024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529A81D-10F1-0E64-781B-1FE8BA055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C9BC084-2875-E7B4-0523-A76B98660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EC3C-2AAA-403C-8F6A-E5CEC0BDE0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3876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D39A2E-54DD-5448-AF47-C8DFBC04A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D1C260E-1A87-BD83-5B8C-F9483CEFA1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D333170-6070-EEA0-FB5F-BD2C30A80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071DC2-1E04-89F6-84FB-B1BEB6579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4F93A-CDD9-4C19-B15F-59AC57437359}" type="datetimeFigureOut">
              <a:rPr lang="pt-BR" smtClean="0"/>
              <a:t>17/02/2024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B1FAD80-CA0B-F14A-85D7-8C4C95B53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317856F-090E-B88A-E157-B4D87210F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EC3C-2AAA-403C-8F6A-E5CEC0BDE0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3743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33E0DA8-B537-3869-BD0C-715861635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6447965-5FB8-0A89-05A4-65745C038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1237241-3FB0-3EAB-58B2-B0EA285341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4F93A-CDD9-4C19-B15F-59AC57437359}" type="datetimeFigureOut">
              <a:rPr lang="pt-BR" smtClean="0"/>
              <a:t>17/02/2024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00F86C5-179F-A15E-DA4C-F92EA92FE4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AEDDCF-B3A1-D6DC-862F-A345978411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6EC3C-2AAA-403C-8F6A-E5CEC0BDE0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6250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2F08151-D63E-80B7-6891-8D3057CFEF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F9B615C-10FD-0067-6051-488BE7AD58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10" name="Imagem 9" descr="Uma imagem contendo pessoa, homem, mulher, deitado&#10;&#10;Descrição gerada automaticamente">
            <a:extLst>
              <a:ext uri="{FF2B5EF4-FFF2-40B4-BE49-F238E27FC236}">
                <a16:creationId xmlns:a16="http://schemas.microsoft.com/office/drawing/2014/main" id="{5E4382E0-C822-365D-4FCA-E9BA9EBE4A5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snip2DiagRect">
            <a:avLst>
              <a:gd name="adj1" fmla="val 0"/>
              <a:gd name="adj2" fmla="val 30837"/>
            </a:avLst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E2B853EA-B6D5-0C91-996C-7FB15B023A51}"/>
              </a:ext>
            </a:extLst>
          </p:cNvPr>
          <p:cNvSpPr/>
          <p:nvPr/>
        </p:nvSpPr>
        <p:spPr>
          <a:xfrm>
            <a:off x="2497394" y="4218039"/>
            <a:ext cx="7197213" cy="1612581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Texto 10">
            <a:extLst>
              <a:ext uri="{FF2B5EF4-FFF2-40B4-BE49-F238E27FC236}">
                <a16:creationId xmlns:a16="http://schemas.microsoft.com/office/drawing/2014/main" id="{8AF8AC8B-9B7D-D8CE-18C4-E8AB53443930}"/>
              </a:ext>
            </a:extLst>
          </p:cNvPr>
          <p:cNvSpPr txBox="1">
            <a:spLocks/>
          </p:cNvSpPr>
          <p:nvPr/>
        </p:nvSpPr>
        <p:spPr>
          <a:xfrm>
            <a:off x="1377034" y="3952392"/>
            <a:ext cx="9437932" cy="2370582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ESTUDIO 19</a:t>
            </a:r>
          </a:p>
          <a:p>
            <a:r>
              <a:rPr lang="pt-BR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Responsabilidad social</a:t>
            </a:r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774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2F08151-D63E-80B7-6891-8D3057CFEF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F9B615C-10FD-0067-6051-488BE7AD58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6" name="Imagem 5" descr="Homem sentado em frente a mesa com computador&#10;&#10;Descrição gerada automaticamente">
            <a:extLst>
              <a:ext uri="{FF2B5EF4-FFF2-40B4-BE49-F238E27FC236}">
                <a16:creationId xmlns:a16="http://schemas.microsoft.com/office/drawing/2014/main" id="{D93DEBCC-6E5F-CB1F-5D8F-92AF646DD7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06095" cy="6858000"/>
          </a:xfrm>
          <a:prstGeom prst="snip2DiagRect">
            <a:avLst>
              <a:gd name="adj1" fmla="val 0"/>
              <a:gd name="adj2" fmla="val 30920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3C094C50-7252-7113-F0EA-0F39F9131A8B}"/>
              </a:ext>
            </a:extLst>
          </p:cNvPr>
          <p:cNvSpPr txBox="1">
            <a:spLocks/>
          </p:cNvSpPr>
          <p:nvPr/>
        </p:nvSpPr>
        <p:spPr>
          <a:xfrm>
            <a:off x="6356556" y="1710813"/>
            <a:ext cx="5405067" cy="1858297"/>
          </a:xfrm>
          <a:prstGeom prst="rect">
            <a:avLst/>
          </a:prstGeom>
          <a:solidFill>
            <a:schemeClr val="accent1">
              <a:alpha val="49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03.</a:t>
            </a:r>
            <a:r>
              <a:rPr lang="pt-B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¿Quién permite a los seres humanos adquirir bienes materiales y cómo debemos utilizarlos? </a:t>
            </a:r>
            <a:r>
              <a:rPr lang="pt-BR" sz="2400" b="1" dirty="0" err="1">
                <a:solidFill>
                  <a:srgbClr val="FFC000"/>
                </a:solidFill>
                <a:latin typeface="Century Gothic" panose="020B0502020202020204" pitchFamily="34" charset="0"/>
              </a:rPr>
              <a:t>Dt</a:t>
            </a:r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 8:17-18; I Cor 4:1-2</a:t>
            </a:r>
          </a:p>
        </p:txBody>
      </p:sp>
    </p:spTree>
    <p:extLst>
      <p:ext uri="{BB962C8B-B14F-4D97-AF65-F5344CB8AC3E}">
        <p14:creationId xmlns:p14="http://schemas.microsoft.com/office/powerpoint/2010/main" val="2419328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2F08151-D63E-80B7-6891-8D3057CFEF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F9B615C-10FD-0067-6051-488BE7AD58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6" name="Imagem 5" descr="Ponte por cima de entrada de estabelecimento&#10;&#10;Descrição gerada automaticamente com confiança média">
            <a:extLst>
              <a:ext uri="{FF2B5EF4-FFF2-40B4-BE49-F238E27FC236}">
                <a16:creationId xmlns:a16="http://schemas.microsoft.com/office/drawing/2014/main" id="{808F6AD1-5937-7206-9D02-52F267FFD69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79"/>
            <a:ext cx="12192000" cy="6850322"/>
          </a:xfrm>
          <a:prstGeom prst="snip2DiagRect">
            <a:avLst>
              <a:gd name="adj1" fmla="val 0"/>
              <a:gd name="adj2" fmla="val 31703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3C094C50-7252-7113-F0EA-0F39F9131A8B}"/>
              </a:ext>
            </a:extLst>
          </p:cNvPr>
          <p:cNvSpPr txBox="1">
            <a:spLocks/>
          </p:cNvSpPr>
          <p:nvPr/>
        </p:nvSpPr>
        <p:spPr>
          <a:xfrm>
            <a:off x="3375657" y="3429000"/>
            <a:ext cx="5440685" cy="2109021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— 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Así que no pienses: "Mi fuerza y el poder de mi brazo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ME CONSIGUIERON ESTAS RIQUEZAS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".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830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2F08151-D63E-80B7-6891-8D3057CFEF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F9B615C-10FD-0067-6051-488BE7AD58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6" name="Imagem 5" descr="Ponte por cima de entrada de estabelecimento&#10;&#10;Descrição gerada automaticamente com confiança média">
            <a:extLst>
              <a:ext uri="{FF2B5EF4-FFF2-40B4-BE49-F238E27FC236}">
                <a16:creationId xmlns:a16="http://schemas.microsoft.com/office/drawing/2014/main" id="{808F6AD1-5937-7206-9D02-52F267FFD69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79"/>
            <a:ext cx="12192000" cy="6850322"/>
          </a:xfrm>
          <a:prstGeom prst="snip2DiagRect">
            <a:avLst>
              <a:gd name="adj1" fmla="val 0"/>
              <a:gd name="adj2" fmla="val 31703"/>
            </a:avLst>
          </a:prstGeom>
        </p:spPr>
      </p:pic>
      <p:sp>
        <p:nvSpPr>
          <p:cNvPr id="8" name="Espaço Reservado para Texto 9">
            <a:extLst>
              <a:ext uri="{FF2B5EF4-FFF2-40B4-BE49-F238E27FC236}">
                <a16:creationId xmlns:a16="http://schemas.microsoft.com/office/drawing/2014/main" id="{E4AB86CE-BA9C-41D2-82E2-C7569EC65BA2}"/>
              </a:ext>
            </a:extLst>
          </p:cNvPr>
          <p:cNvSpPr txBox="1">
            <a:spLocks/>
          </p:cNvSpPr>
          <p:nvPr/>
        </p:nvSpPr>
        <p:spPr>
          <a:xfrm>
            <a:off x="2654710" y="4135544"/>
            <a:ext cx="6620824" cy="1629697"/>
          </a:xfrm>
          <a:prstGeom prst="rect">
            <a:avLst/>
          </a:prstGeom>
          <a:solidFill>
            <a:schemeClr val="accent1">
              <a:alpha val="44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 contrario, acuérdate del Señor, tu Dios, porque es él quien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TE DA LA FUERZA PARA OBTENER RIQUEZA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563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2F08151-D63E-80B7-6891-8D3057CFEF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F9B615C-10FD-0067-6051-488BE7AD58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97A1310-61E0-9428-D1A7-B9DA97434E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snip2DiagRect">
            <a:avLst>
              <a:gd name="adj1" fmla="val 0"/>
              <a:gd name="adj2" fmla="val 30118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3C094C50-7252-7113-F0EA-0F39F9131A8B}"/>
              </a:ext>
            </a:extLst>
          </p:cNvPr>
          <p:cNvSpPr txBox="1">
            <a:spLocks/>
          </p:cNvSpPr>
          <p:nvPr/>
        </p:nvSpPr>
        <p:spPr>
          <a:xfrm>
            <a:off x="4502665" y="4239594"/>
            <a:ext cx="7083578" cy="2153832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04. 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Según la Palabra de Dios, ¿qué parte debe apartarse para su culto, ya que cuándo se requiere y con qué propósito? </a:t>
            </a:r>
            <a:r>
              <a:rPr lang="pt-BR" sz="2400" b="1" dirty="0" err="1">
                <a:solidFill>
                  <a:srgbClr val="FFC000"/>
                </a:solidFill>
                <a:latin typeface="Century Gothic" panose="020B0502020202020204" pitchFamily="34" charset="0"/>
              </a:rPr>
              <a:t>Lv</a:t>
            </a:r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 27:30; </a:t>
            </a:r>
            <a:r>
              <a:rPr lang="pt-BR" sz="2400" b="1" dirty="0" err="1">
                <a:solidFill>
                  <a:srgbClr val="FFC000"/>
                </a:solidFill>
                <a:latin typeface="Century Gothic" panose="020B0502020202020204" pitchFamily="34" charset="0"/>
              </a:rPr>
              <a:t>Gn</a:t>
            </a:r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 14:18-20; </a:t>
            </a:r>
            <a:r>
              <a:rPr lang="pt-BR" sz="2400" b="1" dirty="0" err="1">
                <a:solidFill>
                  <a:srgbClr val="FFC000"/>
                </a:solidFill>
                <a:latin typeface="Century Gothic" panose="020B0502020202020204" pitchFamily="34" charset="0"/>
              </a:rPr>
              <a:t>Gn</a:t>
            </a:r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 28:20-22; </a:t>
            </a:r>
            <a:r>
              <a:rPr lang="pt-BR" sz="2400" b="1" dirty="0" err="1">
                <a:solidFill>
                  <a:srgbClr val="FFC000"/>
                </a:solidFill>
                <a:latin typeface="Century Gothic" panose="020B0502020202020204" pitchFamily="34" charset="0"/>
              </a:rPr>
              <a:t>Nm</a:t>
            </a:r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 18:21,24; I Cor 9:14 </a:t>
            </a:r>
          </a:p>
        </p:txBody>
      </p:sp>
    </p:spTree>
    <p:extLst>
      <p:ext uri="{BB962C8B-B14F-4D97-AF65-F5344CB8AC3E}">
        <p14:creationId xmlns:p14="http://schemas.microsoft.com/office/powerpoint/2010/main" val="227975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2F08151-D63E-80B7-6891-8D3057CFEF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F9B615C-10FD-0067-6051-488BE7AD58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6" name="Imagem 5" descr="Campo com árvores por trás&#10;&#10;Descrição gerada automaticamente">
            <a:extLst>
              <a:ext uri="{FF2B5EF4-FFF2-40B4-BE49-F238E27FC236}">
                <a16:creationId xmlns:a16="http://schemas.microsoft.com/office/drawing/2014/main" id="{A27C7CAB-C059-1AE5-DFD0-F4C40A8B8D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29367"/>
            <a:ext cx="12192000" cy="6858000"/>
          </a:xfrm>
          <a:prstGeom prst="snip2DiagRect">
            <a:avLst>
              <a:gd name="adj1" fmla="val 0"/>
              <a:gd name="adj2" fmla="val 31516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3C094C50-7252-7113-F0EA-0F39F9131A8B}"/>
              </a:ext>
            </a:extLst>
          </p:cNvPr>
          <p:cNvSpPr txBox="1">
            <a:spLocks/>
          </p:cNvSpPr>
          <p:nvPr/>
        </p:nvSpPr>
        <p:spPr>
          <a:xfrm>
            <a:off x="2427275" y="3742028"/>
            <a:ext cx="5924245" cy="2023213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- Todos los diezmos de la tierra, tanto del grano del campo como del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FRUTO DE LOS ÁRBOLES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, son del Señor; son </a:t>
            </a:r>
            <a:r>
              <a:rPr lang="es-ES" sz="2400" b="1" dirty="0">
                <a:solidFill>
                  <a:schemeClr val="bg1"/>
                </a:solidFill>
                <a:latin typeface="Montserrat Black" panose="00000A00000000000000" pitchFamily="50" charset="0"/>
              </a:rPr>
              <a:t>SAGRADOS PARA EL SEÑOR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930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2F08151-D63E-80B7-6891-8D3057CFEF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F9B615C-10FD-0067-6051-488BE7AD58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7" name="Imagem 6" descr="Homem sentado em banco de madeira na praia&#10;&#10;Descrição gerada automaticamente">
            <a:extLst>
              <a:ext uri="{FF2B5EF4-FFF2-40B4-BE49-F238E27FC236}">
                <a16:creationId xmlns:a16="http://schemas.microsoft.com/office/drawing/2014/main" id="{7D67C494-314B-01E8-BA96-71799EA2E30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snip2DiagRect">
            <a:avLst>
              <a:gd name="adj1" fmla="val 182"/>
              <a:gd name="adj2" fmla="val 31115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3C094C50-7252-7113-F0EA-0F39F9131A8B}"/>
              </a:ext>
            </a:extLst>
          </p:cNvPr>
          <p:cNvSpPr txBox="1">
            <a:spLocks/>
          </p:cNvSpPr>
          <p:nvPr/>
        </p:nvSpPr>
        <p:spPr>
          <a:xfrm>
            <a:off x="4480560" y="2484217"/>
            <a:ext cx="7435691" cy="2544983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Jacob también hizo un voto, diciendo: - Si Dios me acompaña y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ME PROTEGE EN ESTE VIAJE 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que emprendo, y me da </a:t>
            </a:r>
            <a:r>
              <a:rPr lang="es-ES" sz="2400" b="1" dirty="0">
                <a:solidFill>
                  <a:schemeClr val="bg1"/>
                </a:solidFill>
                <a:latin typeface="Montserrat Black" panose="00000A00000000000000" pitchFamily="50" charset="0"/>
              </a:rPr>
              <a:t>PAN PARA COMER Y ROPA PARA VESTIR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, para que pueda volver en paz a la casa de mi padre....</a:t>
            </a:r>
            <a:endParaRPr lang="pt-BR" sz="24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277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2F08151-D63E-80B7-6891-8D3057CFEF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F9B615C-10FD-0067-6051-488BE7AD58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8" name="Imagem 7" descr="Forma&#10;&#10;Descrição gerada automaticamente">
            <a:extLst>
              <a:ext uri="{FF2B5EF4-FFF2-40B4-BE49-F238E27FC236}">
                <a16:creationId xmlns:a16="http://schemas.microsoft.com/office/drawing/2014/main" id="{7AC6B5E9-981D-6A09-8CF4-9EC7CE87363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31550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3C094C50-7252-7113-F0EA-0F39F9131A8B}"/>
              </a:ext>
            </a:extLst>
          </p:cNvPr>
          <p:cNvSpPr txBox="1">
            <a:spLocks/>
          </p:cNvSpPr>
          <p:nvPr/>
        </p:nvSpPr>
        <p:spPr>
          <a:xfrm>
            <a:off x="4690650" y="3206477"/>
            <a:ext cx="6541230" cy="2051323"/>
          </a:xfrm>
          <a:prstGeom prst="rect">
            <a:avLst/>
          </a:prstGeom>
          <a:solidFill>
            <a:schemeClr val="accent1">
              <a:alpha val="61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...</a:t>
            </a:r>
            <a:r>
              <a:rPr lang="es-ES" sz="24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 Entonces el </a:t>
            </a:r>
            <a:r>
              <a:rPr lang="es-ES" sz="2400" b="1" i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SEÑOR SERÁ MI DIOS</a:t>
            </a:r>
            <a:r>
              <a:rPr lang="es-ES" sz="24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, y la piedra que he levantado como columna </a:t>
            </a:r>
            <a:r>
              <a:rPr lang="es-ES" sz="2400" b="1" i="1" dirty="0">
                <a:solidFill>
                  <a:schemeClr val="bg1"/>
                </a:solidFill>
                <a:latin typeface="Montserrat Black" panose="00000A00000000000000" pitchFamily="50" charset="0"/>
              </a:rPr>
              <a:t>SERÁ LA CASA DE DIOS</a:t>
            </a:r>
            <a:r>
              <a:rPr lang="es-ES" sz="24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, y de todo lo que me deis os daré ciertamente diezmo.</a:t>
            </a:r>
            <a:endParaRPr lang="pt-BR" sz="24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009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2F08151-D63E-80B7-6891-8D3057CFEF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F9B615C-10FD-0067-6051-488BE7AD58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6" name="Imagem 5" descr="Uma imagem contendo luz, ao ar livre, tráfego, por do sol&#10;&#10;Descrição gerada automaticamente">
            <a:extLst>
              <a:ext uri="{FF2B5EF4-FFF2-40B4-BE49-F238E27FC236}">
                <a16:creationId xmlns:a16="http://schemas.microsoft.com/office/drawing/2014/main" id="{F74988A3-2E23-AE51-B6C0-DB461D2AA0D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78200" cy="6858000"/>
          </a:xfrm>
          <a:prstGeom prst="snip2DiagRect">
            <a:avLst>
              <a:gd name="adj1" fmla="val 0"/>
              <a:gd name="adj2" fmla="val 30281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3C094C50-7252-7113-F0EA-0F39F9131A8B}"/>
              </a:ext>
            </a:extLst>
          </p:cNvPr>
          <p:cNvSpPr txBox="1">
            <a:spLocks/>
          </p:cNvSpPr>
          <p:nvPr/>
        </p:nvSpPr>
        <p:spPr>
          <a:xfrm>
            <a:off x="2008455" y="1873045"/>
            <a:ext cx="4598821" cy="1769808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05.</a:t>
            </a:r>
            <a:r>
              <a:rPr lang="pt-B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¿Aprobaba Jesús el sistema de devolución del diezmo? </a:t>
            </a:r>
            <a:r>
              <a:rPr lang="pt-BR" sz="2400" b="1" dirty="0" err="1">
                <a:solidFill>
                  <a:srgbClr val="FFC000"/>
                </a:solidFill>
                <a:latin typeface="Century Gothic" panose="020B0502020202020204" pitchFamily="34" charset="0"/>
              </a:rPr>
              <a:t>Mt</a:t>
            </a:r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 23:23; </a:t>
            </a:r>
            <a:r>
              <a:rPr lang="pt-BR" sz="2400" b="1" dirty="0" err="1">
                <a:solidFill>
                  <a:srgbClr val="FFC000"/>
                </a:solidFill>
                <a:latin typeface="Century Gothic" panose="020B0502020202020204" pitchFamily="34" charset="0"/>
              </a:rPr>
              <a:t>Mt</a:t>
            </a:r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 22:21</a:t>
            </a:r>
          </a:p>
        </p:txBody>
      </p:sp>
    </p:spTree>
    <p:extLst>
      <p:ext uri="{BB962C8B-B14F-4D97-AF65-F5344CB8AC3E}">
        <p14:creationId xmlns:p14="http://schemas.microsoft.com/office/powerpoint/2010/main" val="220127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2F08151-D63E-80B7-6891-8D3057CFEF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F9B615C-10FD-0067-6051-488BE7AD58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6" name="Imagem 5" descr="Desenho de pessoa voando no céu&#10;&#10;Descrição gerada automaticamente com confiança média">
            <a:extLst>
              <a:ext uri="{FF2B5EF4-FFF2-40B4-BE49-F238E27FC236}">
                <a16:creationId xmlns:a16="http://schemas.microsoft.com/office/drawing/2014/main" id="{73A04961-8178-E0D0-8A07-A6DA929303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31044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3C094C50-7252-7113-F0EA-0F39F9131A8B}"/>
              </a:ext>
            </a:extLst>
          </p:cNvPr>
          <p:cNvSpPr txBox="1">
            <a:spLocks/>
          </p:cNvSpPr>
          <p:nvPr/>
        </p:nvSpPr>
        <p:spPr>
          <a:xfrm>
            <a:off x="5869858" y="2140959"/>
            <a:ext cx="5185013" cy="2576082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Ellos respondieron: "Del César". Entonces Jesús les dijo </a:t>
            </a:r>
            <a:r>
              <a:rPr lang="es-ES" sz="2400" b="1" dirty="0">
                <a:solidFill>
                  <a:schemeClr val="bg1"/>
                </a:solidFill>
                <a:latin typeface="Montserrat Black" panose="00000A00000000000000" pitchFamily="50" charset="0"/>
              </a:rPr>
              <a:t>- "ASÍ QUE DAD AL CÉSAR LO QUE ES DEL CÉSAR,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Y A DIOS LO QUE ES DE DIOS</a:t>
            </a:r>
            <a:r>
              <a:rPr lang="es-ES" sz="2400" b="1" dirty="0">
                <a:solidFill>
                  <a:schemeClr val="bg1"/>
                </a:solidFill>
                <a:latin typeface="Montserrat Black" panose="00000A00000000000000" pitchFamily="50" charset="0"/>
              </a:rPr>
              <a:t>".</a:t>
            </a:r>
            <a:endParaRPr lang="pt-BR" sz="2400" b="1" i="1" dirty="0">
              <a:solidFill>
                <a:srgbClr val="FFC000"/>
              </a:solidFill>
              <a:latin typeface="Montserrat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497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2F08151-D63E-80B7-6891-8D3057CFEF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F9B615C-10FD-0067-6051-488BE7AD58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6" name="Imagem 5" descr="Sol brilhando sobre a água&#10;&#10;Descrição gerada automaticamente">
            <a:extLst>
              <a:ext uri="{FF2B5EF4-FFF2-40B4-BE49-F238E27FC236}">
                <a16:creationId xmlns:a16="http://schemas.microsoft.com/office/drawing/2014/main" id="{41D5646A-8599-55D3-2255-AAEA1835779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821" y="0"/>
            <a:ext cx="12219471" cy="6858000"/>
          </a:xfrm>
          <a:prstGeom prst="snip2DiagRect">
            <a:avLst>
              <a:gd name="adj1" fmla="val 0"/>
              <a:gd name="adj2" fmla="val 31685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3C094C50-7252-7113-F0EA-0F39F9131A8B}"/>
              </a:ext>
            </a:extLst>
          </p:cNvPr>
          <p:cNvSpPr txBox="1">
            <a:spLocks/>
          </p:cNvSpPr>
          <p:nvPr/>
        </p:nvSpPr>
        <p:spPr>
          <a:xfrm>
            <a:off x="3530947" y="1238863"/>
            <a:ext cx="4418433" cy="1814053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06.</a:t>
            </a:r>
            <a:r>
              <a:rPr lang="pt-B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¿Qué advertencia dio Dios sobre la devolución del diezmo? </a:t>
            </a:r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Ml 3:7-8</a:t>
            </a:r>
          </a:p>
        </p:txBody>
      </p:sp>
    </p:spTree>
    <p:extLst>
      <p:ext uri="{BB962C8B-B14F-4D97-AF65-F5344CB8AC3E}">
        <p14:creationId xmlns:p14="http://schemas.microsoft.com/office/powerpoint/2010/main" val="1706959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2F08151-D63E-80B7-6891-8D3057CFEF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F9B615C-10FD-0067-6051-488BE7AD58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6" name="Imagem 5" descr="Homem sentado em frente a mesa com computador&#10;&#10;Descrição gerada automaticamente">
            <a:extLst>
              <a:ext uri="{FF2B5EF4-FFF2-40B4-BE49-F238E27FC236}">
                <a16:creationId xmlns:a16="http://schemas.microsoft.com/office/drawing/2014/main" id="{BB6B1F43-8710-19AA-C474-675886903BB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30205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3C094C50-7252-7113-F0EA-0F39F9131A8B}"/>
              </a:ext>
            </a:extLst>
          </p:cNvPr>
          <p:cNvSpPr txBox="1">
            <a:spLocks/>
          </p:cNvSpPr>
          <p:nvPr/>
        </p:nvSpPr>
        <p:spPr>
          <a:xfrm>
            <a:off x="2520750" y="4114801"/>
            <a:ext cx="7522902" cy="2448232"/>
          </a:xfrm>
          <a:prstGeom prst="rect">
            <a:avLst/>
          </a:prstGeom>
          <a:solidFill>
            <a:schemeClr val="accent1">
              <a:alpha val="76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La responsabilidad social de las empresas se ha conceptualizado como el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COMPROMISO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permanente de los empresarios de adoptar un </a:t>
            </a:r>
            <a:r>
              <a:rPr lang="es-ES" sz="2400" b="1" dirty="0">
                <a:solidFill>
                  <a:schemeClr val="bg1"/>
                </a:solidFill>
                <a:latin typeface="Montserrat Black" panose="00000A00000000000000" pitchFamily="50" charset="0"/>
              </a:rPr>
              <a:t>COMPORTAMIENTO ÉTICO 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y contribuir al desarrollo económico...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506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2F08151-D63E-80B7-6891-8D3057CFEF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F9B615C-10FD-0067-6051-488BE7AD58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7" name="Imagem 6" descr="Homem em pé na calçada&#10;&#10;Descrição gerada automaticamente">
            <a:extLst>
              <a:ext uri="{FF2B5EF4-FFF2-40B4-BE49-F238E27FC236}">
                <a16:creationId xmlns:a16="http://schemas.microsoft.com/office/drawing/2014/main" id="{DBB83A47-C110-B1B0-840B-D3C0E9AF413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855"/>
            <a:ext cx="12191999" cy="6863855"/>
          </a:xfrm>
          <a:prstGeom prst="snip2DiagRect">
            <a:avLst>
              <a:gd name="adj1" fmla="val 0"/>
              <a:gd name="adj2" fmla="val 30878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3C094C50-7252-7113-F0EA-0F39F9131A8B}"/>
              </a:ext>
            </a:extLst>
          </p:cNvPr>
          <p:cNvSpPr txBox="1">
            <a:spLocks/>
          </p:cNvSpPr>
          <p:nvPr/>
        </p:nvSpPr>
        <p:spPr>
          <a:xfrm>
            <a:off x="404685" y="2050473"/>
            <a:ext cx="6615547" cy="2359295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Desde los días de vuestros padres, os habéis </a:t>
            </a:r>
            <a:r>
              <a:rPr lang="es-ES" sz="2400" b="1" dirty="0">
                <a:solidFill>
                  <a:schemeClr val="bg1"/>
                </a:solidFill>
                <a:latin typeface="Montserrat Black" panose="00000A00000000000000" pitchFamily="50" charset="0"/>
              </a:rPr>
              <a:t>APARTADO DE MIS ESTATUTOS 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y no los habéis guardado. Volved a mí, y yo volveré a vosotros,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DICE EL SEÑOR DE LOS EJÉRCITOS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... 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182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2F08151-D63E-80B7-6891-8D3057CFEF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F9B615C-10FD-0067-6051-488BE7AD58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6" name="Imagem 5" descr="Homem em pé na areia&#10;&#10;Descrição gerada automaticamente com confiança baixa">
            <a:extLst>
              <a:ext uri="{FF2B5EF4-FFF2-40B4-BE49-F238E27FC236}">
                <a16:creationId xmlns:a16="http://schemas.microsoft.com/office/drawing/2014/main" id="{20B9A920-E159-50BB-3FCA-6E488C88E50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snip2DiagRect">
            <a:avLst>
              <a:gd name="adj1" fmla="val 0"/>
              <a:gd name="adj2" fmla="val 31451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3C094C50-7252-7113-F0EA-0F39F9131A8B}"/>
              </a:ext>
            </a:extLst>
          </p:cNvPr>
          <p:cNvSpPr txBox="1">
            <a:spLocks/>
          </p:cNvSpPr>
          <p:nvPr/>
        </p:nvSpPr>
        <p:spPr>
          <a:xfrm>
            <a:off x="4111220" y="404956"/>
            <a:ext cx="4634574" cy="1763057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07.</a:t>
            </a:r>
            <a:r>
              <a:rPr lang="pt-B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¿Qué beneficio y promesa da Dios al fiel pagador del diezmo? </a:t>
            </a:r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Ml 3:10</a:t>
            </a:r>
          </a:p>
        </p:txBody>
      </p:sp>
    </p:spTree>
    <p:extLst>
      <p:ext uri="{BB962C8B-B14F-4D97-AF65-F5344CB8AC3E}">
        <p14:creationId xmlns:p14="http://schemas.microsoft.com/office/powerpoint/2010/main" val="4143259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2F08151-D63E-80B7-6891-8D3057CFEF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F9B615C-10FD-0067-6051-488BE7AD58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6" name="Imagem 5" descr="Homem com os braços para cima&#10;&#10;Descrição gerada automaticamente com confiança baixa">
            <a:extLst>
              <a:ext uri="{FF2B5EF4-FFF2-40B4-BE49-F238E27FC236}">
                <a16:creationId xmlns:a16="http://schemas.microsoft.com/office/drawing/2014/main" id="{5F6F991C-735C-098B-0E53-6D21A2C7BD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1"/>
            <a:ext cx="12192000" cy="6858001"/>
          </a:xfrm>
          <a:prstGeom prst="snip2DiagRect">
            <a:avLst>
              <a:gd name="adj1" fmla="val 0"/>
              <a:gd name="adj2" fmla="val 31472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3C094C50-7252-7113-F0EA-0F39F9131A8B}"/>
              </a:ext>
            </a:extLst>
          </p:cNvPr>
          <p:cNvSpPr txBox="1">
            <a:spLocks/>
          </p:cNvSpPr>
          <p:nvPr/>
        </p:nvSpPr>
        <p:spPr>
          <a:xfrm>
            <a:off x="2225784" y="3311024"/>
            <a:ext cx="5590862" cy="1968899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Traed todos los diezmos a la tesorería, para que haya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MANTENIMIENTO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en mi casa. 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137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2F08151-D63E-80B7-6891-8D3057CFEF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F9B615C-10FD-0067-6051-488BE7AD58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6" name="Imagem 5" descr="Homem com os braços para cima&#10;&#10;Descrição gerada automaticamente com confiança baixa">
            <a:extLst>
              <a:ext uri="{FF2B5EF4-FFF2-40B4-BE49-F238E27FC236}">
                <a16:creationId xmlns:a16="http://schemas.microsoft.com/office/drawing/2014/main" id="{5F6F991C-735C-098B-0E53-6D21A2C7BD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1"/>
            <a:ext cx="12192000" cy="6858001"/>
          </a:xfrm>
          <a:prstGeom prst="snip2DiagRect">
            <a:avLst>
              <a:gd name="adj1" fmla="val 0"/>
              <a:gd name="adj2" fmla="val 31472"/>
            </a:avLst>
          </a:prstGeom>
        </p:spPr>
      </p:pic>
      <p:sp>
        <p:nvSpPr>
          <p:cNvPr id="7" name="Espaço Reservado para Texto 9">
            <a:extLst>
              <a:ext uri="{FF2B5EF4-FFF2-40B4-BE49-F238E27FC236}">
                <a16:creationId xmlns:a16="http://schemas.microsoft.com/office/drawing/2014/main" id="{3827E920-840F-4BA4-8C30-A094EA34C27C}"/>
              </a:ext>
            </a:extLst>
          </p:cNvPr>
          <p:cNvSpPr txBox="1">
            <a:spLocks/>
          </p:cNvSpPr>
          <p:nvPr/>
        </p:nvSpPr>
        <p:spPr>
          <a:xfrm>
            <a:off x="2216864" y="3945206"/>
            <a:ext cx="7045123" cy="2013144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Ponedme a prueba, dice el Señor de los ejércitos, si no os abro las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VENTANAS DEL CIELO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y derramo </a:t>
            </a:r>
            <a:r>
              <a:rPr lang="es-ES" sz="2400" b="1" dirty="0">
                <a:solidFill>
                  <a:schemeClr val="bg1"/>
                </a:solidFill>
                <a:latin typeface="Montserrat Black" panose="00000A00000000000000" pitchFamily="50" charset="0"/>
              </a:rPr>
              <a:t>BENDICIONES SIN MEDIDA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714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2F08151-D63E-80B7-6891-8D3057CFEF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F9B615C-10FD-0067-6051-488BE7AD58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8" name="Imagem 7" descr="Praia com céu azul&#10;&#10;Descrição gerada automaticamente">
            <a:extLst>
              <a:ext uri="{FF2B5EF4-FFF2-40B4-BE49-F238E27FC236}">
                <a16:creationId xmlns:a16="http://schemas.microsoft.com/office/drawing/2014/main" id="{11CEF566-B3DF-77C8-92BE-19C0BE64BC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snip2DiagRect">
            <a:avLst>
              <a:gd name="adj1" fmla="val 0"/>
              <a:gd name="adj2" fmla="val 32049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3C094C50-7252-7113-F0EA-0F39F9131A8B}"/>
              </a:ext>
            </a:extLst>
          </p:cNvPr>
          <p:cNvSpPr txBox="1">
            <a:spLocks/>
          </p:cNvSpPr>
          <p:nvPr/>
        </p:nvSpPr>
        <p:spPr>
          <a:xfrm>
            <a:off x="3844983" y="2070031"/>
            <a:ext cx="4886061" cy="2030021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08.</a:t>
            </a:r>
            <a:r>
              <a:rPr lang="pt-B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¿En qué otro aspecto, aparte del diezmo, espera Dios que seamos fieles? </a:t>
            </a:r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ML 3:8</a:t>
            </a:r>
          </a:p>
        </p:txBody>
      </p:sp>
    </p:spTree>
    <p:extLst>
      <p:ext uri="{BB962C8B-B14F-4D97-AF65-F5344CB8AC3E}">
        <p14:creationId xmlns:p14="http://schemas.microsoft.com/office/powerpoint/2010/main" val="4147911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2F08151-D63E-80B7-6891-8D3057CFEF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F9B615C-10FD-0067-6051-488BE7AD58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8" name="Imagem 7" descr="Homem com os braços para cima&#10;&#10;Descrição gerada automaticamente com confiança baixa">
            <a:extLst>
              <a:ext uri="{FF2B5EF4-FFF2-40B4-BE49-F238E27FC236}">
                <a16:creationId xmlns:a16="http://schemas.microsoft.com/office/drawing/2014/main" id="{D2FF6FFA-6BE3-33D4-00DB-BE452AAB6F4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13756"/>
          </a:xfrm>
          <a:prstGeom prst="snip2DiagRect">
            <a:avLst>
              <a:gd name="adj1" fmla="val 0"/>
              <a:gd name="adj2" fmla="val 31063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3C094C50-7252-7113-F0EA-0F39F9131A8B}"/>
              </a:ext>
            </a:extLst>
          </p:cNvPr>
          <p:cNvSpPr txBox="1">
            <a:spLocks/>
          </p:cNvSpPr>
          <p:nvPr/>
        </p:nvSpPr>
        <p:spPr>
          <a:xfrm>
            <a:off x="3334033" y="708145"/>
            <a:ext cx="6311412" cy="2108797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¿Puede alguien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ROBAR A DIOS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? Pero tú me estás robando y todavía preguntas: "¿En qué te estamos </a:t>
            </a:r>
            <a:r>
              <a:rPr lang="es-ES" sz="2400" b="1" dirty="0">
                <a:solidFill>
                  <a:schemeClr val="bg1"/>
                </a:solidFill>
                <a:latin typeface="Montserrat Black" panose="00000A00000000000000" pitchFamily="50" charset="0"/>
              </a:rPr>
              <a:t>ROBANDO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?". En los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DIEZMOS Y OFRENDAS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431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2F08151-D63E-80B7-6891-8D3057CFEF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F9B615C-10FD-0067-6051-488BE7AD58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6" name="Imagem 5" descr="Homem com os braços para cima&#10;&#10;Descrição gerada automaticamente com confiança baixa">
            <a:extLst>
              <a:ext uri="{FF2B5EF4-FFF2-40B4-BE49-F238E27FC236}">
                <a16:creationId xmlns:a16="http://schemas.microsoft.com/office/drawing/2014/main" id="{D6B27EDE-061D-4E1A-F656-6A7B205C6B3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snip2DiagRect">
            <a:avLst>
              <a:gd name="adj1" fmla="val 0"/>
              <a:gd name="adj2" fmla="val 30481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3C094C50-7252-7113-F0EA-0F39F9131A8B}"/>
              </a:ext>
            </a:extLst>
          </p:cNvPr>
          <p:cNvSpPr txBox="1">
            <a:spLocks/>
          </p:cNvSpPr>
          <p:nvPr/>
        </p:nvSpPr>
        <p:spPr>
          <a:xfrm>
            <a:off x="3993234" y="2020529"/>
            <a:ext cx="4205532" cy="1784556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09</a:t>
            </a:r>
            <a:r>
              <a:rPr lang="pt-B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 ¿</a:t>
            </a:r>
            <a:r>
              <a:rPr lang="pt-BR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Cómo</a:t>
            </a:r>
            <a:r>
              <a:rPr lang="pt-B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pt-BR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debemos</a:t>
            </a:r>
            <a:r>
              <a:rPr lang="pt-B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pt-BR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donar</a:t>
            </a:r>
            <a:r>
              <a:rPr lang="pt-B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? </a:t>
            </a:r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II Cor 8:3, 12; II Cor 9:5-7; </a:t>
            </a:r>
            <a:r>
              <a:rPr lang="pt-BR" sz="2400" b="1" dirty="0" err="1">
                <a:solidFill>
                  <a:srgbClr val="FFC000"/>
                </a:solidFill>
                <a:latin typeface="Century Gothic" panose="020B0502020202020204" pitchFamily="34" charset="0"/>
              </a:rPr>
              <a:t>Dt</a:t>
            </a:r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 16:17</a:t>
            </a:r>
          </a:p>
        </p:txBody>
      </p:sp>
    </p:spTree>
    <p:extLst>
      <p:ext uri="{BB962C8B-B14F-4D97-AF65-F5344CB8AC3E}">
        <p14:creationId xmlns:p14="http://schemas.microsoft.com/office/powerpoint/2010/main" val="1267152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2F08151-D63E-80B7-6891-8D3057CFEF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F9B615C-10FD-0067-6051-488BE7AD58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6" name="Imagem 5" descr="Sol no céu&#10;&#10;Descrição gerada automaticamente com confiança média">
            <a:extLst>
              <a:ext uri="{FF2B5EF4-FFF2-40B4-BE49-F238E27FC236}">
                <a16:creationId xmlns:a16="http://schemas.microsoft.com/office/drawing/2014/main" id="{4DE1D5BA-2D09-B01C-0D19-88154CE5F6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snip2DiagRect">
            <a:avLst>
              <a:gd name="adj1" fmla="val 0"/>
              <a:gd name="adj2" fmla="val 32416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3C094C50-7252-7113-F0EA-0F39F9131A8B}"/>
              </a:ext>
            </a:extLst>
          </p:cNvPr>
          <p:cNvSpPr txBox="1">
            <a:spLocks/>
          </p:cNvSpPr>
          <p:nvPr/>
        </p:nvSpPr>
        <p:spPr>
          <a:xfrm>
            <a:off x="2123895" y="2462982"/>
            <a:ext cx="7944210" cy="2455606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Porque puedo dar fe de que, en la medida de sus posibilidades e incluso por encima de ellas,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CONTRIBUYERON VOLUNTARIAMENTE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, porque si hay buena voluntad, la ofrenda </a:t>
            </a:r>
            <a:r>
              <a:rPr lang="es-ES" sz="2400" b="1" dirty="0">
                <a:solidFill>
                  <a:schemeClr val="bg1"/>
                </a:solidFill>
                <a:latin typeface="Montserrat Black" panose="00000A00000000000000" pitchFamily="50" charset="0"/>
              </a:rPr>
              <a:t>SERÁ ACEPTADA 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según lo que la persona tenga y no según lo que </a:t>
            </a:r>
            <a:r>
              <a:rPr lang="es-ES" sz="2400" b="1" dirty="0">
                <a:solidFill>
                  <a:schemeClr val="bg1"/>
                </a:solidFill>
                <a:latin typeface="Montserrat Black" panose="00000A00000000000000" pitchFamily="50" charset="0"/>
              </a:rPr>
              <a:t>NO TENGA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185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2F08151-D63E-80B7-6891-8D3057CFEF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F9B615C-10FD-0067-6051-488BE7AD58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6" name="Imagem 5" descr="Homem segurando celular&#10;&#10;Descrição gerada automaticamente">
            <a:extLst>
              <a:ext uri="{FF2B5EF4-FFF2-40B4-BE49-F238E27FC236}">
                <a16:creationId xmlns:a16="http://schemas.microsoft.com/office/drawing/2014/main" id="{B55C3CC0-10A3-DDAE-DBD2-F0535055F1C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31820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3C094C50-7252-7113-F0EA-0F39F9131A8B}"/>
              </a:ext>
            </a:extLst>
          </p:cNvPr>
          <p:cNvSpPr txBox="1">
            <a:spLocks/>
          </p:cNvSpPr>
          <p:nvPr/>
        </p:nvSpPr>
        <p:spPr>
          <a:xfrm>
            <a:off x="331475" y="386233"/>
            <a:ext cx="6526525" cy="1971628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 diferencia de los diezmos, las ofrendas son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VOLUNTARIAS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 Y su finalidad es cubrir los gastos de </a:t>
            </a:r>
            <a:r>
              <a:rPr lang="es-ES" sz="2400" b="1" dirty="0">
                <a:solidFill>
                  <a:schemeClr val="bg1"/>
                </a:solidFill>
                <a:latin typeface="Montserrat Black" panose="00000A00000000000000" pitchFamily="50" charset="0"/>
              </a:rPr>
              <a:t>MANTENIMIENTO Y FUNCIONAMIENTO 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de las iglesias. 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057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2F08151-D63E-80B7-6891-8D3057CFEF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F9B615C-10FD-0067-6051-488BE7AD58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6" name="Imagem 5" descr="Homem segurando celular&#10;&#10;Descrição gerada automaticamente">
            <a:extLst>
              <a:ext uri="{FF2B5EF4-FFF2-40B4-BE49-F238E27FC236}">
                <a16:creationId xmlns:a16="http://schemas.microsoft.com/office/drawing/2014/main" id="{B55C3CC0-10A3-DDAE-DBD2-F0535055F1C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31820"/>
            </a:avLst>
          </a:prstGeom>
        </p:spPr>
      </p:pic>
      <p:sp>
        <p:nvSpPr>
          <p:cNvPr id="7" name="Espaço Reservado para Texto 9">
            <a:extLst>
              <a:ext uri="{FF2B5EF4-FFF2-40B4-BE49-F238E27FC236}">
                <a16:creationId xmlns:a16="http://schemas.microsoft.com/office/drawing/2014/main" id="{FA7AD74C-EA19-4921-A1C5-6DA95E6C078B}"/>
              </a:ext>
            </a:extLst>
          </p:cNvPr>
          <p:cNvSpPr txBox="1">
            <a:spLocks/>
          </p:cNvSpPr>
          <p:nvPr/>
        </p:nvSpPr>
        <p:spPr>
          <a:xfrm>
            <a:off x="123260" y="349362"/>
            <a:ext cx="6441603" cy="2045370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Finalmente, los diezmos y ofrendas que das terminan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BENEFICIANDO A OTRAS PERSONAS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al ayudar a mantener viva la enseñanza </a:t>
            </a:r>
            <a:r>
              <a:rPr lang="es-ES" sz="2400" b="1" dirty="0">
                <a:solidFill>
                  <a:schemeClr val="bg1"/>
                </a:solidFill>
                <a:latin typeface="Montserrat Black" panose="00000A00000000000000" pitchFamily="50" charset="0"/>
              </a:rPr>
              <a:t>DEL EVANGELIO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979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2F08151-D63E-80B7-6891-8D3057CFEF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F9B615C-10FD-0067-6051-488BE7AD58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6" name="Imagem 5" descr="Uma imagem contendo pessoa, edifício, homem, mesa&#10;&#10;Descrição gerada automaticamente">
            <a:extLst>
              <a:ext uri="{FF2B5EF4-FFF2-40B4-BE49-F238E27FC236}">
                <a16:creationId xmlns:a16="http://schemas.microsoft.com/office/drawing/2014/main" id="{7C77A1BE-77D1-2600-4AFC-DCCD54AA881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6" y="0"/>
            <a:ext cx="12192296" cy="6858000"/>
          </a:xfrm>
          <a:prstGeom prst="snip2DiagRect">
            <a:avLst>
              <a:gd name="adj1" fmla="val 0"/>
              <a:gd name="adj2" fmla="val 31414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3C094C50-7252-7113-F0EA-0F39F9131A8B}"/>
              </a:ext>
            </a:extLst>
          </p:cNvPr>
          <p:cNvSpPr txBox="1">
            <a:spLocks/>
          </p:cNvSpPr>
          <p:nvPr/>
        </p:nvSpPr>
        <p:spPr>
          <a:xfrm>
            <a:off x="2854700" y="229392"/>
            <a:ext cx="6289300" cy="1864880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...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mejorar simultáneamente la calidad de vida de sus empleados y sus familias, de la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COMUNIDAD LOCAL</a:t>
            </a:r>
            <a:r>
              <a:rPr lang="es-ES" sz="24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 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y de la </a:t>
            </a:r>
            <a:r>
              <a:rPr lang="es-ES" sz="2400" b="1" dirty="0">
                <a:solidFill>
                  <a:schemeClr val="bg1"/>
                </a:solidFill>
                <a:latin typeface="Montserrat Black" panose="00000A00000000000000" pitchFamily="50" charset="0"/>
              </a:rPr>
              <a:t>SOCIEDAD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en su conjunto.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496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2F08151-D63E-80B7-6891-8D3057CFEF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F9B615C-10FD-0067-6051-488BE7AD58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6" name="Imagem 5" descr="Uma imagem contendo jovem, homem, deitado, pequeno&#10;&#10;Descrição gerada automaticamente">
            <a:extLst>
              <a:ext uri="{FF2B5EF4-FFF2-40B4-BE49-F238E27FC236}">
                <a16:creationId xmlns:a16="http://schemas.microsoft.com/office/drawing/2014/main" id="{FE5B0063-F625-85C4-4E6E-0D88D16AF6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"/>
            <a:ext cx="12192000" cy="6857888"/>
          </a:xfrm>
          <a:prstGeom prst="snip2DiagRect">
            <a:avLst>
              <a:gd name="adj1" fmla="val 0"/>
              <a:gd name="adj2" fmla="val 32366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3C094C50-7252-7113-F0EA-0F39F9131A8B}"/>
              </a:ext>
            </a:extLst>
          </p:cNvPr>
          <p:cNvSpPr txBox="1">
            <a:spLocks/>
          </p:cNvSpPr>
          <p:nvPr/>
        </p:nvSpPr>
        <p:spPr>
          <a:xfrm>
            <a:off x="1631388" y="1428811"/>
            <a:ext cx="4205532" cy="1860079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10</a:t>
            </a:r>
            <a:r>
              <a:rPr lang="pt-B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 Qual a importância do exemplo da fidelidade? </a:t>
            </a:r>
            <a:r>
              <a:rPr lang="pt-BR" sz="2400" b="1" dirty="0" err="1">
                <a:solidFill>
                  <a:srgbClr val="FFC000"/>
                </a:solidFill>
                <a:latin typeface="Century Gothic" panose="020B0502020202020204" pitchFamily="34" charset="0"/>
              </a:rPr>
              <a:t>Lc</a:t>
            </a:r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 16:10; </a:t>
            </a:r>
            <a:r>
              <a:rPr lang="pt-BR" sz="2400" b="1" dirty="0" err="1">
                <a:solidFill>
                  <a:srgbClr val="FFC000"/>
                </a:solidFill>
                <a:latin typeface="Century Gothic" panose="020B0502020202020204" pitchFamily="34" charset="0"/>
              </a:rPr>
              <a:t>Sl</a:t>
            </a:r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 37: 5, 25</a:t>
            </a:r>
          </a:p>
        </p:txBody>
      </p:sp>
    </p:spTree>
    <p:extLst>
      <p:ext uri="{BB962C8B-B14F-4D97-AF65-F5344CB8AC3E}">
        <p14:creationId xmlns:p14="http://schemas.microsoft.com/office/powerpoint/2010/main" val="3392927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2F08151-D63E-80B7-6891-8D3057CFEF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F9B615C-10FD-0067-6051-488BE7AD58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6" name="Imagem 5" descr="Vista de cima de campo e montanhas ao fundo&#10;&#10;Descrição gerada automaticamente">
            <a:extLst>
              <a:ext uri="{FF2B5EF4-FFF2-40B4-BE49-F238E27FC236}">
                <a16:creationId xmlns:a16="http://schemas.microsoft.com/office/drawing/2014/main" id="{2A1FAA79-793A-A499-C580-7F853D1BF2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9530"/>
            <a:ext cx="12192000" cy="6900413"/>
          </a:xfrm>
          <a:prstGeom prst="snip2DiagRect">
            <a:avLst>
              <a:gd name="adj1" fmla="val 0"/>
              <a:gd name="adj2" fmla="val 30746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3C094C50-7252-7113-F0EA-0F39F9131A8B}"/>
              </a:ext>
            </a:extLst>
          </p:cNvPr>
          <p:cNvSpPr txBox="1">
            <a:spLocks/>
          </p:cNvSpPr>
          <p:nvPr/>
        </p:nvSpPr>
        <p:spPr>
          <a:xfrm>
            <a:off x="3911449" y="1592826"/>
            <a:ext cx="6436511" cy="2019054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— 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El que es </a:t>
            </a:r>
            <a:r>
              <a:rPr lang="es-ES" sz="2400" b="1" dirty="0">
                <a:solidFill>
                  <a:schemeClr val="bg1"/>
                </a:solidFill>
                <a:latin typeface="Montserrat Black" panose="00000A00000000000000" pitchFamily="50" charset="0"/>
              </a:rPr>
              <a:t>FIEL EN LO POCO, TAMBIÉN ES FIEL EN LO MUCHO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; y el que es injusto en lo poco, también es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INJUSTO EN LO MUCHO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962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2F08151-D63E-80B7-6891-8D3057CFEF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F9B615C-10FD-0067-6051-488BE7AD58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FAD382A-0FC8-456A-8B04-516FEFCAC9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1720"/>
            <a:ext cx="12192000" cy="6905469"/>
          </a:xfrm>
          <a:prstGeom prst="snip2DiagRect">
            <a:avLst>
              <a:gd name="adj1" fmla="val 0"/>
              <a:gd name="adj2" fmla="val 30889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3C094C50-7252-7113-F0EA-0F39F9131A8B}"/>
              </a:ext>
            </a:extLst>
          </p:cNvPr>
          <p:cNvSpPr txBox="1">
            <a:spLocks/>
          </p:cNvSpPr>
          <p:nvPr/>
        </p:nvSpPr>
        <p:spPr>
          <a:xfrm>
            <a:off x="3157477" y="4712697"/>
            <a:ext cx="6591208" cy="2079523"/>
          </a:xfrm>
          <a:prstGeom prst="rect">
            <a:avLst/>
          </a:prstGeom>
          <a:solidFill>
            <a:schemeClr val="accent1">
              <a:alpha val="58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¿Cómo reaccionas cuando te das cuenta de que la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FIDELIDAD FINANCIERA 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es una forma de </a:t>
            </a:r>
            <a:r>
              <a:rPr lang="es-ES" sz="2400" b="1" dirty="0">
                <a:solidFill>
                  <a:schemeClr val="bg1"/>
                </a:solidFill>
                <a:latin typeface="Montserrat Black" panose="00000A00000000000000" pitchFamily="50" charset="0"/>
              </a:rPr>
              <a:t>ADORACIÓN A DIOS 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que beneficia enormemente a personas que ni siquiera conoces?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835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2F08151-D63E-80B7-6891-8D3057CFEF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F9B615C-10FD-0067-6051-488BE7AD58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42B3612-743B-13B3-CB19-9A4E08DBF7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192001" cy="6858001"/>
          </a:xfrm>
          <a:prstGeom prst="snip2DiagRect">
            <a:avLst>
              <a:gd name="adj1" fmla="val 0"/>
              <a:gd name="adj2" fmla="val 30572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3C094C50-7252-7113-F0EA-0F39F9131A8B}"/>
              </a:ext>
            </a:extLst>
          </p:cNvPr>
          <p:cNvSpPr txBox="1">
            <a:spLocks/>
          </p:cNvSpPr>
          <p:nvPr/>
        </p:nvSpPr>
        <p:spPr>
          <a:xfrm>
            <a:off x="503470" y="1222992"/>
            <a:ext cx="5115666" cy="1726686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¿Te das cuenta de los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BENEFICIOS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que supone para ti seguir estas directrices? 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558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2F08151-D63E-80B7-6891-8D3057CFEF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F9B615C-10FD-0067-6051-488BE7AD58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42B3612-743B-13B3-CB19-9A4E08DBF7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192001" cy="6858001"/>
          </a:xfrm>
          <a:prstGeom prst="snip2DiagRect">
            <a:avLst>
              <a:gd name="adj1" fmla="val 0"/>
              <a:gd name="adj2" fmla="val 30572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3C094C50-7252-7113-F0EA-0F39F9131A8B}"/>
              </a:ext>
            </a:extLst>
          </p:cNvPr>
          <p:cNvSpPr txBox="1">
            <a:spLocks/>
          </p:cNvSpPr>
          <p:nvPr/>
        </p:nvSpPr>
        <p:spPr>
          <a:xfrm>
            <a:off x="503470" y="1680192"/>
            <a:ext cx="5115666" cy="1475964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¿Quieres seguir estas directrices con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TODO TU CORAZÓN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?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821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2F08151-D63E-80B7-6891-8D3057CFEF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F9B615C-10FD-0067-6051-488BE7AD58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6" name="Imagem 5" descr="Mão de pessoa&#10;&#10;Descrição gerada automaticamente com confiança média">
            <a:extLst>
              <a:ext uri="{FF2B5EF4-FFF2-40B4-BE49-F238E27FC236}">
                <a16:creationId xmlns:a16="http://schemas.microsoft.com/office/drawing/2014/main" id="{5E9378D1-DC06-75D4-8B05-6141BD814B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1"/>
            <a:ext cx="12192000" cy="6858001"/>
          </a:xfrm>
          <a:prstGeom prst="snip2DiagRect">
            <a:avLst>
              <a:gd name="adj1" fmla="val 0"/>
              <a:gd name="adj2" fmla="val 30335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3C094C50-7252-7113-F0EA-0F39F9131A8B}"/>
              </a:ext>
            </a:extLst>
          </p:cNvPr>
          <p:cNvSpPr txBox="1">
            <a:spLocks/>
          </p:cNvSpPr>
          <p:nvPr/>
        </p:nvSpPr>
        <p:spPr>
          <a:xfrm>
            <a:off x="445125" y="918941"/>
            <a:ext cx="5999919" cy="1963679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 el debido cuidado, Dios también ha establecido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NORMAS DE RESPONSABILIDAD SOCIAL 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para los cristianos. 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512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2F08151-D63E-80B7-6891-8D3057CFEF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F9B615C-10FD-0067-6051-488BE7AD58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6" name="Imagem 5" descr="Pessoa sentada com livro na mão&#10;&#10;Descrição gerada automaticamente com confiança baixa">
            <a:extLst>
              <a:ext uri="{FF2B5EF4-FFF2-40B4-BE49-F238E27FC236}">
                <a16:creationId xmlns:a16="http://schemas.microsoft.com/office/drawing/2014/main" id="{8EA4F965-7E81-037F-837D-B4A9CCE757C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snip2DiagRect">
            <a:avLst>
              <a:gd name="adj1" fmla="val 0"/>
              <a:gd name="adj2" fmla="val 30485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3C094C50-7252-7113-F0EA-0F39F9131A8B}"/>
              </a:ext>
            </a:extLst>
          </p:cNvPr>
          <p:cNvSpPr txBox="1">
            <a:spLocks/>
          </p:cNvSpPr>
          <p:nvPr/>
        </p:nvSpPr>
        <p:spPr>
          <a:xfrm>
            <a:off x="5984264" y="1017639"/>
            <a:ext cx="4855799" cy="1902542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01.</a:t>
            </a:r>
            <a:r>
              <a:rPr lang="pt-B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¿De qué nos libera Cristo en relación con el materialismo? </a:t>
            </a:r>
            <a:r>
              <a:rPr lang="pt-BR" sz="2400" b="1" dirty="0" err="1">
                <a:solidFill>
                  <a:srgbClr val="FFC000"/>
                </a:solidFill>
                <a:latin typeface="Century Gothic" panose="020B0502020202020204" pitchFamily="34" charset="0"/>
              </a:rPr>
              <a:t>Gl</a:t>
            </a:r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 1:3-5; I </a:t>
            </a:r>
            <a:r>
              <a:rPr lang="pt-BR" sz="2400" b="1" dirty="0" err="1">
                <a:solidFill>
                  <a:srgbClr val="FFC000"/>
                </a:solidFill>
                <a:latin typeface="Century Gothic" panose="020B0502020202020204" pitchFamily="34" charset="0"/>
              </a:rPr>
              <a:t>Tm</a:t>
            </a:r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 6:10; </a:t>
            </a:r>
            <a:r>
              <a:rPr lang="pt-BR" sz="2400" b="1" dirty="0" err="1">
                <a:solidFill>
                  <a:srgbClr val="FFC000"/>
                </a:solidFill>
                <a:latin typeface="Century Gothic" panose="020B0502020202020204" pitchFamily="34" charset="0"/>
              </a:rPr>
              <a:t>Mt</a:t>
            </a:r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 6:19-21, 24, 33</a:t>
            </a:r>
          </a:p>
        </p:txBody>
      </p:sp>
    </p:spTree>
    <p:extLst>
      <p:ext uri="{BB962C8B-B14F-4D97-AF65-F5344CB8AC3E}">
        <p14:creationId xmlns:p14="http://schemas.microsoft.com/office/powerpoint/2010/main" val="1804037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2F08151-D63E-80B7-6891-8D3057CFEF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F9B615C-10FD-0067-6051-488BE7AD58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8" name="Imagem 7" descr="Mão de pessoa&#10;&#10;Descrição gerada automaticamente com confiança baixa">
            <a:extLst>
              <a:ext uri="{FF2B5EF4-FFF2-40B4-BE49-F238E27FC236}">
                <a16:creationId xmlns:a16="http://schemas.microsoft.com/office/drawing/2014/main" id="{A14A6CD6-BBE7-201B-70D1-E7E72A1C673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" y="0"/>
            <a:ext cx="12191760" cy="6858000"/>
          </a:xfrm>
          <a:prstGeom prst="snip2DiagRect">
            <a:avLst>
              <a:gd name="adj1" fmla="val 0"/>
              <a:gd name="adj2" fmla="val 31721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3C094C50-7252-7113-F0EA-0F39F9131A8B}"/>
              </a:ext>
            </a:extLst>
          </p:cNvPr>
          <p:cNvSpPr txBox="1">
            <a:spLocks/>
          </p:cNvSpPr>
          <p:nvPr/>
        </p:nvSpPr>
        <p:spPr>
          <a:xfrm>
            <a:off x="3161739" y="488632"/>
            <a:ext cx="6232984" cy="1766829"/>
          </a:xfrm>
          <a:prstGeom prst="rect">
            <a:avLst/>
          </a:prstGeom>
          <a:solidFill>
            <a:schemeClr val="accent1">
              <a:alpha val="59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— 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No acumules tesoros en la tierra, donde la </a:t>
            </a:r>
            <a:r>
              <a:rPr lang="es-ES" sz="2400" b="1" dirty="0">
                <a:solidFill>
                  <a:schemeClr val="bg1"/>
                </a:solidFill>
                <a:latin typeface="Montserrat Black" panose="00000A00000000000000" pitchFamily="50" charset="0"/>
              </a:rPr>
              <a:t>POLILLA Y EL ÓXIDO CORROEN 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y donde los ladrones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ESCARBAN Y ROBAN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...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631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2F08151-D63E-80B7-6891-8D3057CFEF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F9B615C-10FD-0067-6051-488BE7AD58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3" name="Imagem 2" descr="Uma imagem contendo mesa, escuro, computador, perto&#10;&#10;Descrição gerada automaticamente">
            <a:extLst>
              <a:ext uri="{FF2B5EF4-FFF2-40B4-BE49-F238E27FC236}">
                <a16:creationId xmlns:a16="http://schemas.microsoft.com/office/drawing/2014/main" id="{9DB09E53-70B3-53DA-6A31-E4EA9A0F84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30754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3C094C50-7252-7113-F0EA-0F39F9131A8B}"/>
              </a:ext>
            </a:extLst>
          </p:cNvPr>
          <p:cNvSpPr txBox="1">
            <a:spLocks/>
          </p:cNvSpPr>
          <p:nvPr/>
        </p:nvSpPr>
        <p:spPr>
          <a:xfrm>
            <a:off x="2657383" y="4221777"/>
            <a:ext cx="7577997" cy="2056953"/>
          </a:xfrm>
          <a:prstGeom prst="rect">
            <a:avLst/>
          </a:prstGeom>
          <a:solidFill>
            <a:schemeClr val="accent1">
              <a:alpha val="37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...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sino haceos tesoros en el cielo, donde la polilla y la herrumbre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NO COMEN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, y donde los ladrones no escarban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NI ROBAN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 Porque donde esté vuestro tesoro, allí </a:t>
            </a:r>
            <a:r>
              <a:rPr lang="es-ES" sz="2400" b="1" dirty="0">
                <a:solidFill>
                  <a:schemeClr val="bg1"/>
                </a:solidFill>
                <a:latin typeface="Montserrat Black" panose="00000A00000000000000" pitchFamily="50" charset="0"/>
              </a:rPr>
              <a:t>ESTARÁ TAMBIÉN VUESTRO CORAZÓN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715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2F08151-D63E-80B7-6891-8D3057CFEF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F9B615C-10FD-0067-6051-488BE7AD58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6" name="Imagem 5" descr="Rocha no meio da água&#10;&#10;Descrição gerada automaticamente">
            <a:extLst>
              <a:ext uri="{FF2B5EF4-FFF2-40B4-BE49-F238E27FC236}">
                <a16:creationId xmlns:a16="http://schemas.microsoft.com/office/drawing/2014/main" id="{41C46C39-E00F-FA3F-BF5F-143374BB147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snip2DiagRect">
            <a:avLst>
              <a:gd name="adj1" fmla="val 0"/>
              <a:gd name="adj2" fmla="val 31521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3C094C50-7252-7113-F0EA-0F39F9131A8B}"/>
              </a:ext>
            </a:extLst>
          </p:cNvPr>
          <p:cNvSpPr txBox="1">
            <a:spLocks/>
          </p:cNvSpPr>
          <p:nvPr/>
        </p:nvSpPr>
        <p:spPr>
          <a:xfrm>
            <a:off x="6332642" y="2256725"/>
            <a:ext cx="4511668" cy="1858298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02.</a:t>
            </a:r>
            <a:r>
              <a:rPr lang="pt-B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¿Quién es el legítimo propietario de todo? </a:t>
            </a:r>
            <a:r>
              <a:rPr lang="pt-BR" sz="2400" b="1" dirty="0" err="1">
                <a:solidFill>
                  <a:srgbClr val="FFC000"/>
                </a:solidFill>
                <a:latin typeface="Century Gothic" panose="020B0502020202020204" pitchFamily="34" charset="0"/>
              </a:rPr>
              <a:t>Sl</a:t>
            </a:r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 24:1; </a:t>
            </a:r>
            <a:r>
              <a:rPr lang="pt-BR" sz="2400" b="1" dirty="0" err="1">
                <a:solidFill>
                  <a:srgbClr val="FFC000"/>
                </a:solidFill>
                <a:latin typeface="Century Gothic" panose="020B0502020202020204" pitchFamily="34" charset="0"/>
              </a:rPr>
              <a:t>Rm</a:t>
            </a:r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 14:7-8; Ageu 2:8</a:t>
            </a:r>
          </a:p>
        </p:txBody>
      </p:sp>
    </p:spTree>
    <p:extLst>
      <p:ext uri="{BB962C8B-B14F-4D97-AF65-F5344CB8AC3E}">
        <p14:creationId xmlns:p14="http://schemas.microsoft.com/office/powerpoint/2010/main" val="1910699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2F08151-D63E-80B7-6891-8D3057CFEF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F9B615C-10FD-0067-6051-488BE7AD58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6" name="Imagem 5" descr="Homem com uma montanha ao fundo&#10;&#10;Descrição gerada automaticamente">
            <a:extLst>
              <a:ext uri="{FF2B5EF4-FFF2-40B4-BE49-F238E27FC236}">
                <a16:creationId xmlns:a16="http://schemas.microsoft.com/office/drawing/2014/main" id="{7E7D3159-4E1F-BF49-3188-FC6D0FD55D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581" y="0"/>
            <a:ext cx="12216581" cy="6858000"/>
          </a:xfrm>
          <a:prstGeom prst="snip2DiagRect">
            <a:avLst>
              <a:gd name="adj1" fmla="val 0"/>
              <a:gd name="adj2" fmla="val 31712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3C094C50-7252-7113-F0EA-0F39F9131A8B}"/>
              </a:ext>
            </a:extLst>
          </p:cNvPr>
          <p:cNvSpPr txBox="1">
            <a:spLocks/>
          </p:cNvSpPr>
          <p:nvPr/>
        </p:nvSpPr>
        <p:spPr>
          <a:xfrm>
            <a:off x="2149349" y="465799"/>
            <a:ext cx="7868719" cy="2115167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5559425" algn="l"/>
              </a:tabLst>
            </a:pP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Porque ninguno de nosotros vive para sí, y ninguno de nosotros muere para sí. Porque si vivimos,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PARA EL SEÑOR VIVIMOS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; y si morimos, para el Señor morimos. Por tanto, tanto si vivimos como si morimos</a:t>
            </a:r>
            <a:r>
              <a:rPr lang="es-ES" sz="2400" b="1" dirty="0">
                <a:solidFill>
                  <a:schemeClr val="bg1"/>
                </a:solidFill>
                <a:latin typeface="Montserrat Black" panose="00000A00000000000000" pitchFamily="50" charset="0"/>
              </a:rPr>
              <a:t>, SOMOS DEL SEÑOR.</a:t>
            </a:r>
            <a:endParaRPr lang="pt-BR" sz="2400" b="1" dirty="0">
              <a:solidFill>
                <a:schemeClr val="bg1"/>
              </a:solidFill>
              <a:latin typeface="Montserrat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407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2903</TotalTime>
  <Words>874</Words>
  <Application>Microsoft Office PowerPoint</Application>
  <PresentationFormat>Widescreen</PresentationFormat>
  <Paragraphs>35</Paragraphs>
  <Slides>34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Century Gothic</vt:lpstr>
      <vt:lpstr>Montserrat Black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 Merçon</dc:creator>
  <cp:lastModifiedBy>Jessé Gomes Adamuchio</cp:lastModifiedBy>
  <cp:revision>8</cp:revision>
  <dcterms:created xsi:type="dcterms:W3CDTF">2022-11-29T23:45:26Z</dcterms:created>
  <dcterms:modified xsi:type="dcterms:W3CDTF">2024-02-17T14:07:49Z</dcterms:modified>
</cp:coreProperties>
</file>