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77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9" r:id="rId25"/>
    <p:sldId id="280" r:id="rId26"/>
    <p:sldId id="281" r:id="rId27"/>
    <p:sldId id="284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49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476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460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14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65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0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622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07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29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38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08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C1190-0558-4D42-B62E-01F2931DF5CF}" type="datetimeFigureOut">
              <a:rPr lang="pt-BR" smtClean="0"/>
              <a:t>17/02/2024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4D74-6946-4C7C-9581-C60866850F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642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D0BBDA9-EA7F-D9EA-1F9C-BD3194FF3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snip2DiagRect">
            <a:avLst>
              <a:gd name="adj1" fmla="val 0"/>
              <a:gd name="adj2" fmla="val 32836"/>
            </a:avLst>
          </a:prstGeom>
          <a:solidFill>
            <a:srgbClr val="4472C4"/>
          </a:solidFill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sp>
        <p:nvSpPr>
          <p:cNvPr id="8" name="Espaço Reservado para Texto 10">
            <a:extLst>
              <a:ext uri="{FF2B5EF4-FFF2-40B4-BE49-F238E27FC236}">
                <a16:creationId xmlns:a16="http://schemas.microsoft.com/office/drawing/2014/main" id="{916BF92A-2098-A8A0-1EAE-5531F9777675}"/>
              </a:ext>
            </a:extLst>
          </p:cNvPr>
          <p:cNvSpPr txBox="1">
            <a:spLocks/>
          </p:cNvSpPr>
          <p:nvPr/>
        </p:nvSpPr>
        <p:spPr>
          <a:xfrm>
            <a:off x="3036710" y="3973689"/>
            <a:ext cx="6872151" cy="1975555"/>
          </a:xfrm>
          <a:prstGeom prst="rect">
            <a:avLst/>
          </a:prstGeom>
          <a:solidFill>
            <a:srgbClr val="4472C4">
              <a:alpha val="76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ESTUDIO 16</a:t>
            </a:r>
          </a:p>
          <a:p>
            <a:r>
              <a:rPr lang="pt-BR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El mandamiento olvidado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0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3A3AD5C-1183-9181-19BE-A3FBA70FB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2011"/>
            </a:avLst>
          </a:prstGeom>
        </p:spPr>
      </p:pic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398E3DC8-41A2-2A72-BE9B-3E1E61AEC439}"/>
              </a:ext>
            </a:extLst>
          </p:cNvPr>
          <p:cNvSpPr txBox="1">
            <a:spLocks/>
          </p:cNvSpPr>
          <p:nvPr/>
        </p:nvSpPr>
        <p:spPr>
          <a:xfrm>
            <a:off x="501446" y="818069"/>
            <a:ext cx="7627376" cy="2064552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 hagas “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NINGÚN TRABAJO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” en ese día, ni tú, ni tu hijo, ni tu hija, ni tu siervo, ni tu sierva, ni tu bestia,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NI NINGÚN EXTRANJERO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desde tus puertas hacia adentro.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8F3726-51B8-AF78-047F-3E50AC4BB7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244"/>
            <a:ext cx="12192000" cy="6858000"/>
          </a:xfrm>
          <a:prstGeom prst="snip2DiagRect">
            <a:avLst>
              <a:gd name="adj1" fmla="val 0"/>
              <a:gd name="adj2" fmla="val 32755"/>
            </a:avLst>
          </a:prstGeom>
        </p:spPr>
      </p:pic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DF57342B-721D-3211-293B-E35A874DEBB6}"/>
              </a:ext>
            </a:extLst>
          </p:cNvPr>
          <p:cNvSpPr txBox="1">
            <a:spLocks/>
          </p:cNvSpPr>
          <p:nvPr/>
        </p:nvSpPr>
        <p:spPr>
          <a:xfrm>
            <a:off x="2863346" y="4483510"/>
            <a:ext cx="7732446" cy="1946787"/>
          </a:xfrm>
          <a:prstGeom prst="rect">
            <a:avLst/>
          </a:prstGeom>
          <a:solidFill>
            <a:srgbClr val="4472C4">
              <a:alpha val="64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Porque en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SEIS DÍAS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hizo el Señor el cielo y la tierra, el mar y todas las cosas que en ellos hay, y reposó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EL SÉPTIMO DÍA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; por tanto, el Señor </a:t>
            </a:r>
            <a:r>
              <a:rPr lang="es-ES" sz="2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bendeció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EL DÍA DE SÁBADO Y LO SANTIFICÓ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8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66DE37-5AEF-0B15-95D6-E9C8D202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snip2DiagRect">
            <a:avLst>
              <a:gd name="adj1" fmla="val 0"/>
              <a:gd name="adj2" fmla="val 32757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CE7CAFBA-428E-00E4-B3EA-2F6665542F5F}"/>
              </a:ext>
            </a:extLst>
          </p:cNvPr>
          <p:cNvSpPr txBox="1">
            <a:spLocks/>
          </p:cNvSpPr>
          <p:nvPr/>
        </p:nvSpPr>
        <p:spPr>
          <a:xfrm>
            <a:off x="5353665" y="1519085"/>
            <a:ext cx="4455031" cy="1592826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03.</a:t>
            </a:r>
            <a:r>
              <a:rPr lang="pt-BR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>
                <a:latin typeface="Century Gothic" panose="020B0502020202020204" pitchFamily="34" charset="0"/>
              </a:rPr>
              <a:t>¿Cuánto significa este mandamiento para Dios?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Ex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31:13, 17;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Ez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20:12,20</a:t>
            </a:r>
          </a:p>
        </p:txBody>
      </p:sp>
    </p:spTree>
    <p:extLst>
      <p:ext uri="{BB962C8B-B14F-4D97-AF65-F5344CB8AC3E}">
        <p14:creationId xmlns:p14="http://schemas.microsoft.com/office/powerpoint/2010/main" val="272866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865795-5805-4006-31ED-A7BD6AA6A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2581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0F842921-2CAE-D2C8-7C2F-7357D7B3C961}"/>
              </a:ext>
            </a:extLst>
          </p:cNvPr>
          <p:cNvSpPr txBox="1">
            <a:spLocks/>
          </p:cNvSpPr>
          <p:nvPr/>
        </p:nvSpPr>
        <p:spPr>
          <a:xfrm>
            <a:off x="539490" y="2271475"/>
            <a:ext cx="7878134" cy="2315050"/>
          </a:xfrm>
          <a:prstGeom prst="rect">
            <a:avLst/>
          </a:prstGeom>
          <a:solidFill>
            <a:srgbClr val="4472C4">
              <a:alpha val="49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— 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Habla a los hijos de Israel y diles: "</a:t>
            </a:r>
            <a:r>
              <a:rPr lang="es-ES" sz="2400" b="1" i="1" dirty="0">
                <a:solidFill>
                  <a:srgbClr val="FFC000"/>
                </a:solidFill>
                <a:latin typeface="Montserrat Black" panose="00000A00000000000000" pitchFamily="50" charset="0"/>
              </a:rPr>
              <a:t>GUARDARÉIS SIEMPRE MIS SÁBADOS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, porque es una señal entre yo y vosotros de generación en generación, para que sepáis que </a:t>
            </a:r>
            <a:r>
              <a:rPr lang="es-ES" sz="2400" b="1" i="1" dirty="0">
                <a:solidFill>
                  <a:schemeClr val="tx1"/>
                </a:solidFill>
                <a:latin typeface="Montserrat Black" panose="00000A00000000000000" pitchFamily="50" charset="0"/>
              </a:rPr>
              <a:t>YO SOY EL SEÑOR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, que os santifico".</a:t>
            </a:r>
            <a:endParaRPr lang="pt-BR" sz="24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0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 descr="Pôr do sol do deserto com cactos, arbustos e cenário de montanha">
            <a:extLst>
              <a:ext uri="{FF2B5EF4-FFF2-40B4-BE49-F238E27FC236}">
                <a16:creationId xmlns:a16="http://schemas.microsoft.com/office/drawing/2014/main" id="{609C1DB1-6C93-4B42-117B-3A4A92529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/>
        </p:blipFill>
        <p:spPr>
          <a:xfrm>
            <a:off x="0" y="-1"/>
            <a:ext cx="12192000" cy="6858001"/>
          </a:xfrm>
          <a:prstGeom prst="snip2DiagRect">
            <a:avLst>
              <a:gd name="adj1" fmla="val 0"/>
              <a:gd name="adj2" fmla="val 32651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9BA84408-08AC-7AF6-51A4-7BC9F2443DE8}"/>
              </a:ext>
            </a:extLst>
          </p:cNvPr>
          <p:cNvSpPr txBox="1">
            <a:spLocks/>
          </p:cNvSpPr>
          <p:nvPr/>
        </p:nvSpPr>
        <p:spPr>
          <a:xfrm>
            <a:off x="1371599" y="3183231"/>
            <a:ext cx="6032091" cy="1904964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04.</a:t>
            </a:r>
            <a:r>
              <a:rPr lang="pt-BR" sz="2400" b="1" dirty="0">
                <a:latin typeface="Century Gothic" panose="020B0502020202020204" pitchFamily="34" charset="0"/>
              </a:rPr>
              <a:t> Por quem devia ser guardado, de que forma, quais os benefícios disso?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Is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56:3-7;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Lv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23.32;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Is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58:13,14;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Lc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23:53-56;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Lc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24:1;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Is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66:22,23</a:t>
            </a:r>
          </a:p>
        </p:txBody>
      </p:sp>
    </p:spTree>
    <p:extLst>
      <p:ext uri="{BB962C8B-B14F-4D97-AF65-F5344CB8AC3E}">
        <p14:creationId xmlns:p14="http://schemas.microsoft.com/office/powerpoint/2010/main" val="370763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328CBC-C945-3062-7138-DC941008FA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snip2DiagRect">
            <a:avLst>
              <a:gd name="adj1" fmla="val 0"/>
              <a:gd name="adj2" fmla="val 33441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66FDAF9F-F74B-75A2-951A-86DB6955EC81}"/>
              </a:ext>
            </a:extLst>
          </p:cNvPr>
          <p:cNvSpPr txBox="1">
            <a:spLocks/>
          </p:cNvSpPr>
          <p:nvPr/>
        </p:nvSpPr>
        <p:spPr>
          <a:xfrm>
            <a:off x="2800970" y="4041506"/>
            <a:ext cx="7463907" cy="2056953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 todos los que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GUARDAN EL SÁBADO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 no lo profanan, y que abrazan mi pacto, también los traeré a mi santo monte y les daré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GOZO EN MI CASA DE ORACIÓN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3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E02C68-EDB6-7DB6-1640-FE445CB1A8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962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5F46F745-B1CF-A6EC-874D-51E09295A606}"/>
              </a:ext>
            </a:extLst>
          </p:cNvPr>
          <p:cNvSpPr txBox="1">
            <a:spLocks/>
          </p:cNvSpPr>
          <p:nvPr/>
        </p:nvSpPr>
        <p:spPr>
          <a:xfrm>
            <a:off x="2433484" y="427703"/>
            <a:ext cx="7730923" cy="2418736"/>
          </a:xfrm>
          <a:prstGeom prst="rect">
            <a:avLst/>
          </a:prstGeom>
          <a:solidFill>
            <a:srgbClr val="4472C4">
              <a:alpha val="92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“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Si cuidan sus pies para no </a:t>
            </a:r>
            <a:r>
              <a:rPr lang="es-ES" sz="2400" b="1" i="1" dirty="0">
                <a:solidFill>
                  <a:srgbClr val="FFC000"/>
                </a:solidFill>
                <a:latin typeface="Montserrat Black" panose="00000A00000000000000" pitchFamily="50" charset="0"/>
              </a:rPr>
              <a:t>PROFANAR EL SÁBADO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; si dejan de velar por sus </a:t>
            </a:r>
            <a:r>
              <a:rPr lang="es-ES" sz="2400" b="1" i="1" dirty="0">
                <a:solidFill>
                  <a:srgbClr val="FFC000"/>
                </a:solidFill>
                <a:latin typeface="Montserrat Black" panose="00000A00000000000000" pitchFamily="50" charset="0"/>
              </a:rPr>
              <a:t>PROPIOS INTERESES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 en mi día santo; si llaman al </a:t>
            </a:r>
            <a:r>
              <a:rPr lang="es-ES" sz="2400" b="1" i="1" dirty="0">
                <a:solidFill>
                  <a:schemeClr val="tx1"/>
                </a:solidFill>
                <a:latin typeface="Montserrat Black" panose="00000A00000000000000" pitchFamily="50" charset="0"/>
              </a:rPr>
              <a:t>SÁBADO 'MI PLACER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' y 'el día santo del Señor, digno de honor....</a:t>
            </a:r>
            <a:endParaRPr lang="pt-BR" sz="24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10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0097C15-BE10-73D9-819C-DE40949FC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snip2DiagRect">
            <a:avLst>
              <a:gd name="adj1" fmla="val 0"/>
              <a:gd name="adj2" fmla="val 32690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15FB70AF-B6DC-AE6A-3002-142F8CCB9670}"/>
              </a:ext>
            </a:extLst>
          </p:cNvPr>
          <p:cNvSpPr txBox="1">
            <a:spLocks/>
          </p:cNvSpPr>
          <p:nvPr/>
        </p:nvSpPr>
        <p:spPr>
          <a:xfrm>
            <a:off x="2648726" y="4352365"/>
            <a:ext cx="7542410" cy="2269662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...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 si usted </a:t>
            </a:r>
            <a:r>
              <a:rPr lang="es-ES" sz="2400" b="1" i="1" dirty="0">
                <a:solidFill>
                  <a:srgbClr val="FFC000"/>
                </a:solidFill>
                <a:latin typeface="Montserrat Black" panose="00000A00000000000000" pitchFamily="50" charset="0"/>
              </a:rPr>
              <a:t>GUARDA EL SÁBADO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, no yendo por su </a:t>
            </a:r>
            <a:r>
              <a:rPr lang="es-ES" sz="2400" b="1" i="1" dirty="0">
                <a:solidFill>
                  <a:schemeClr val="tx1"/>
                </a:solidFill>
                <a:latin typeface="Montserrat Black" panose="00000A00000000000000" pitchFamily="50" charset="0"/>
              </a:rPr>
              <a:t>PROPIO CAMINO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, no buscando su </a:t>
            </a:r>
            <a:r>
              <a:rPr lang="es-ES" sz="2400" b="1" i="1" dirty="0">
                <a:solidFill>
                  <a:srgbClr val="FFC000"/>
                </a:solidFill>
                <a:latin typeface="Montserrat Black" panose="00000A00000000000000" pitchFamily="50" charset="0"/>
              </a:rPr>
              <a:t>PROPIA VOLUNTAD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, no hablando palabras vanas, entonces usted tendrá su </a:t>
            </a:r>
            <a:r>
              <a:rPr lang="es-ES" sz="2400" b="1" i="1" dirty="0">
                <a:solidFill>
                  <a:schemeClr val="tx1"/>
                </a:solidFill>
                <a:latin typeface="Montserrat Black" panose="00000A00000000000000" pitchFamily="50" charset="0"/>
              </a:rPr>
              <a:t>FUENTE DE GOZO 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en el Señor</a:t>
            </a:r>
            <a:r>
              <a:rPr lang="pt-BR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25455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C38258-C838-F8AD-BF06-AA3FCDF6F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snip2DiagRect">
            <a:avLst>
              <a:gd name="adj1" fmla="val 0"/>
              <a:gd name="adj2" fmla="val 32362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9A512FB5-F580-7EFE-BEBA-247FEDDB7D99}"/>
              </a:ext>
            </a:extLst>
          </p:cNvPr>
          <p:cNvSpPr txBox="1">
            <a:spLocks/>
          </p:cNvSpPr>
          <p:nvPr/>
        </p:nvSpPr>
        <p:spPr>
          <a:xfrm>
            <a:off x="3007447" y="3938266"/>
            <a:ext cx="7168939" cy="2211811"/>
          </a:xfrm>
          <a:prstGeom prst="rect">
            <a:avLst/>
          </a:prstGeom>
          <a:solidFill>
            <a:srgbClr val="4472C4">
              <a:alpha val="52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Porque así </a:t>
            </a:r>
            <a:r>
              <a:rPr lang="es-ES" sz="2400" b="1" i="1" dirty="0">
                <a:solidFill>
                  <a:schemeClr val="tx1"/>
                </a:solidFill>
                <a:latin typeface="Montserrat Black" panose="00000A00000000000000" pitchFamily="50" charset="0"/>
              </a:rPr>
              <a:t>como LOS NUEVOS CIELOS Y LA NUEVA TIERRA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, que yo haré, estarán delante de mí -dice el Señor-, así también la </a:t>
            </a:r>
            <a:r>
              <a:rPr lang="es-ES" sz="2400" b="1" i="1" dirty="0">
                <a:solidFill>
                  <a:srgbClr val="FFC000"/>
                </a:solidFill>
                <a:latin typeface="Montserrat Black" panose="00000A00000000000000" pitchFamily="50" charset="0"/>
              </a:rPr>
              <a:t>POSTERIDAD Y EL NOMBRE DE USTEDES </a:t>
            </a: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están delante de mí. </a:t>
            </a:r>
            <a:endParaRPr lang="pt-BR" sz="24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5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A03B93-9E1B-F2E6-91F1-4A840ADE6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80"/>
            <a:ext cx="12192000" cy="6858000"/>
          </a:xfrm>
          <a:prstGeom prst="snip2DiagRect">
            <a:avLst>
              <a:gd name="adj1" fmla="val 0"/>
              <a:gd name="adj2" fmla="val 32214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80CEEF2E-5026-A6DF-046B-03FD820A1FC6}"/>
              </a:ext>
            </a:extLst>
          </p:cNvPr>
          <p:cNvSpPr txBox="1">
            <a:spLocks/>
          </p:cNvSpPr>
          <p:nvPr/>
        </p:nvSpPr>
        <p:spPr>
          <a:xfrm>
            <a:off x="308492" y="1730179"/>
            <a:ext cx="6121805" cy="2133900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05.</a:t>
            </a:r>
            <a:r>
              <a:rPr lang="pt-BR" sz="2400" b="1" dirty="0">
                <a:latin typeface="Century Gothic" panose="020B0502020202020204" pitchFamily="34" charset="0"/>
              </a:rPr>
              <a:t> </a:t>
            </a:r>
            <a:r>
              <a:rPr lang="es-ES" sz="2400" b="1" dirty="0">
                <a:latin typeface="Century Gothic" panose="020B0502020202020204" pitchFamily="34" charset="0"/>
              </a:rPr>
              <a:t>¿Cómo se relacionó Jesús con este mandamiento? ¿Fue criticado por guardar el sábado? 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Mc 2:27,28;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Lc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4:16,31,32;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Lc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6:6,7;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Lc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13:10;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Mt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12:10-12</a:t>
            </a:r>
          </a:p>
        </p:txBody>
      </p:sp>
    </p:spTree>
    <p:extLst>
      <p:ext uri="{BB962C8B-B14F-4D97-AF65-F5344CB8AC3E}">
        <p14:creationId xmlns:p14="http://schemas.microsoft.com/office/powerpoint/2010/main" val="317611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E4D5B85-0412-893C-F6B5-34B16CE5E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snip2DiagRect">
            <a:avLst>
              <a:gd name="adj1" fmla="val 0"/>
              <a:gd name="adj2" fmla="val 32611"/>
            </a:avLst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sp>
        <p:nvSpPr>
          <p:cNvPr id="11" name="Espaço Reservado para Texto 9">
            <a:extLst>
              <a:ext uri="{FF2B5EF4-FFF2-40B4-BE49-F238E27FC236}">
                <a16:creationId xmlns:a16="http://schemas.microsoft.com/office/drawing/2014/main" id="{5C24034A-5332-C5A4-FD61-51EF69E3CB5C}"/>
              </a:ext>
            </a:extLst>
          </p:cNvPr>
          <p:cNvSpPr txBox="1">
            <a:spLocks/>
          </p:cNvSpPr>
          <p:nvPr/>
        </p:nvSpPr>
        <p:spPr>
          <a:xfrm>
            <a:off x="5515897" y="3644782"/>
            <a:ext cx="5678129" cy="1812121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"Los profesionales de la contabilidad se encuentran entre los más propensos al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ESTRÉS Y LA DEPRESIÓN"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6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7F1882-3705-86C9-D023-5FE4AE75D0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snip2DiagRect">
            <a:avLst>
              <a:gd name="adj1" fmla="val 0"/>
              <a:gd name="adj2" fmla="val 31779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8EED3C67-0BEC-A03D-E8BA-96B15F9B8828}"/>
              </a:ext>
            </a:extLst>
          </p:cNvPr>
          <p:cNvSpPr txBox="1">
            <a:spLocks/>
          </p:cNvSpPr>
          <p:nvPr/>
        </p:nvSpPr>
        <p:spPr>
          <a:xfrm>
            <a:off x="3691941" y="3833201"/>
            <a:ext cx="6959163" cy="1932040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Fue Jesús a Cafarnaúm,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CIUDAD DE GALILEA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y les enseñaba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EN SÁBADO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Y se maravillaban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DE SU DOCTRINA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porque su palabra era autorizada.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3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DB6E2F-3CDD-1559-B568-4109E8CBCB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snip2DiagRect">
            <a:avLst>
              <a:gd name="adj1" fmla="val 0"/>
              <a:gd name="adj2" fmla="val 32488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99E4C043-2481-C8B2-89BD-D6C99BB5CE06}"/>
              </a:ext>
            </a:extLst>
          </p:cNvPr>
          <p:cNvSpPr txBox="1">
            <a:spLocks/>
          </p:cNvSpPr>
          <p:nvPr/>
        </p:nvSpPr>
        <p:spPr>
          <a:xfrm>
            <a:off x="4955459" y="4011561"/>
            <a:ext cx="6238538" cy="2315497"/>
          </a:xfrm>
          <a:prstGeom prst="rect">
            <a:avLst/>
          </a:prstGeom>
          <a:solidFill>
            <a:srgbClr val="4472C4">
              <a:alpha val="66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06.</a:t>
            </a: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Después de la muerte, resurrección y ascensión al cielo de Jesús, ¿debe seguir guardándose el sábado?</a:t>
            </a: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Mt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24:20; At 13:13-15; 42-44; At 16:13; At 17:1,2; At 18:4;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Tg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2:10;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Ap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14:12</a:t>
            </a:r>
          </a:p>
        </p:txBody>
      </p:sp>
    </p:spTree>
    <p:extLst>
      <p:ext uri="{BB962C8B-B14F-4D97-AF65-F5344CB8AC3E}">
        <p14:creationId xmlns:p14="http://schemas.microsoft.com/office/powerpoint/2010/main" val="50192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CC1F8C-5FEB-E806-02A5-BD74FABC0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3871"/>
            </a:avLst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1402555" y="1372047"/>
            <a:ext cx="6369845" cy="2344547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El SÁBADO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salimos de la ciudad a la margen del río, donde nos pareció que había un lugar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DE ORACIÓN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; y sentándonos, hablamos a las mujeres que allí se habían reunido.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6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3627E99-5FA0-8EB2-01B5-BFB01211D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813"/>
            <a:ext cx="12192000" cy="6858000"/>
          </a:xfrm>
          <a:prstGeom prst="snip2DiagRect">
            <a:avLst>
              <a:gd name="adj1" fmla="val 0"/>
              <a:gd name="adj2" fmla="val 32632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3022559" y="3677322"/>
            <a:ext cx="6431157" cy="1691091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Montserrat Black" panose="00000A00000000000000" pitchFamily="50" charset="0"/>
              </a:rPr>
              <a:t>SEGÚN SU COSTUMBRE</a:t>
            </a:r>
            <a:r>
              <a:rPr lang="es-ES" sz="2400" b="1" dirty="0">
                <a:latin typeface="Century Gothic" panose="020B0502020202020204" pitchFamily="34" charset="0"/>
              </a:rPr>
              <a:t>, Pablo fue a verlos y discutió con ellos las Escrituras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DURANTE TRES SÁBADOS</a:t>
            </a:r>
            <a:r>
              <a:rPr lang="es-ES" sz="2400" b="1" dirty="0">
                <a:latin typeface="Century Gothic" panose="020B0502020202020204" pitchFamily="34" charset="0"/>
              </a:rPr>
              <a:t>.</a:t>
            </a:r>
            <a:endParaRPr lang="pt-BR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0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A96E730-6513-3AB6-E8B6-2CBC904BDF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snip2DiagRect">
            <a:avLst>
              <a:gd name="adj1" fmla="val 0"/>
              <a:gd name="adj2" fmla="val 32796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3141407" y="774513"/>
            <a:ext cx="5131100" cy="1703440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Century Gothic" panose="020B0502020202020204" pitchFamily="34" charset="0"/>
              </a:rPr>
              <a:t>Y todos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los SÁBADOS </a:t>
            </a:r>
            <a:r>
              <a:rPr lang="es-ES" sz="2400" b="1" dirty="0">
                <a:latin typeface="Century Gothic" panose="020B0502020202020204" pitchFamily="34" charset="0"/>
              </a:rPr>
              <a:t>Pablo hablaba en la sinagoga, persuadiendo tanto a judíos como a griegos.</a:t>
            </a:r>
            <a:endParaRPr lang="pt-BR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07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17FB2E-4F32-7E0C-3630-4006788A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2112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1120019" y="1372048"/>
            <a:ext cx="5796975" cy="1784108"/>
          </a:xfrm>
          <a:prstGeom prst="rect">
            <a:avLst/>
          </a:prstGeom>
          <a:solidFill>
            <a:srgbClr val="4472C4">
              <a:alpha val="58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Aquí está la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PERSEVERANCIA DE LOS SANTO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S, los que guardan los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MANDAMIENTOS DE DIOS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y la FE en Jesús.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6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62427C5-491C-BA98-9E4F-647BBEAED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snip2DiagRect">
            <a:avLst>
              <a:gd name="adj1" fmla="val 0"/>
              <a:gd name="adj2" fmla="val 32641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1961535" y="1651819"/>
            <a:ext cx="6312310" cy="1777181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Century Gothic" panose="020B0502020202020204" pitchFamily="34" charset="0"/>
              </a:rPr>
              <a:t>¿Cómo reaccionas cuando te das cuenta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DEL AMOR DE DIOS </a:t>
            </a:r>
            <a:r>
              <a:rPr lang="es-ES" sz="2400" b="1" dirty="0">
                <a:latin typeface="Century Gothic" panose="020B0502020202020204" pitchFamily="34" charset="0"/>
              </a:rPr>
              <a:t>por los seres humanos al establecer </a:t>
            </a:r>
            <a:r>
              <a:rPr lang="es-ES" sz="2400" b="1" dirty="0">
                <a:latin typeface="Montserrat Black" panose="00000A00000000000000" pitchFamily="50" charset="0"/>
              </a:rPr>
              <a:t>EL SÁBADO</a:t>
            </a:r>
            <a:r>
              <a:rPr lang="es-ES" sz="2400" b="1" dirty="0">
                <a:latin typeface="Century Gothic" panose="020B0502020202020204" pitchFamily="34" charset="0"/>
              </a:rPr>
              <a:t>? </a:t>
            </a:r>
            <a:endParaRPr lang="pt-BR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88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62427C5-491C-BA98-9E4F-647BBEAED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snip2DiagRect">
            <a:avLst>
              <a:gd name="adj1" fmla="val 0"/>
              <a:gd name="adj2" fmla="val 32641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1961535" y="1651819"/>
            <a:ext cx="6489291" cy="1777181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Century Gothic" panose="020B0502020202020204" pitchFamily="34" charset="0"/>
              </a:rPr>
              <a:t>¿Te das cuenta de los beneficios, para los que </a:t>
            </a:r>
            <a:r>
              <a:rPr lang="es-ES" sz="2400" b="1" dirty="0">
                <a:latin typeface="Montserrat Black" panose="00000A00000000000000" pitchFamily="50" charset="0"/>
              </a:rPr>
              <a:t>AMAN A DIOS</a:t>
            </a:r>
            <a:r>
              <a:rPr lang="es-ES" sz="2400" b="1" dirty="0">
                <a:latin typeface="Century Gothic" panose="020B0502020202020204" pitchFamily="34" charset="0"/>
              </a:rPr>
              <a:t>, de guardar plenamente el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DÍA SANTO DEL SÁBADO</a:t>
            </a:r>
            <a:r>
              <a:rPr lang="es-ES" sz="2400" b="1" dirty="0">
                <a:latin typeface="Century Gothic" panose="020B0502020202020204" pitchFamily="34" charset="0"/>
              </a:rPr>
              <a:t>?</a:t>
            </a:r>
            <a:endParaRPr lang="pt-BR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27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1873FB-D8D8-62F2-1C79-0FE798B47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snip2DiagRect">
            <a:avLst>
              <a:gd name="adj1" fmla="val 0"/>
              <a:gd name="adj2" fmla="val 32047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1060661" y="3244868"/>
            <a:ext cx="6505262" cy="1946564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Century Gothic" panose="020B0502020202020204" pitchFamily="34" charset="0"/>
              </a:rPr>
              <a:t>¿Te das cuenta de que puedes ser una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AYUDA IMPORTANTE </a:t>
            </a:r>
            <a:r>
              <a:rPr lang="es-ES" sz="2400" b="1" dirty="0">
                <a:latin typeface="Century Gothic" panose="020B0502020202020204" pitchFamily="34" charset="0"/>
              </a:rPr>
              <a:t>para que otras personas conozcan la verdad sobre el </a:t>
            </a:r>
            <a:r>
              <a:rPr lang="es-ES" sz="2400" b="1" dirty="0">
                <a:latin typeface="Montserrat Black" panose="00000A00000000000000" pitchFamily="50" charset="0"/>
              </a:rPr>
              <a:t>VERDADERO DÍA DEL DESCANSO</a:t>
            </a:r>
            <a:r>
              <a:rPr lang="es-ES" sz="2400" b="1" dirty="0">
                <a:latin typeface="Century Gothic" panose="020B0502020202020204" pitchFamily="34" charset="0"/>
              </a:rPr>
              <a:t>?</a:t>
            </a:r>
            <a:endParaRPr lang="pt-BR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2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76BE8A-6BA0-BA8F-A289-50B8EDE7F1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2180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6EF23C4-FB88-397B-50BE-9841DA579DDF}"/>
              </a:ext>
            </a:extLst>
          </p:cNvPr>
          <p:cNvSpPr txBox="1">
            <a:spLocks/>
          </p:cNvSpPr>
          <p:nvPr/>
        </p:nvSpPr>
        <p:spPr>
          <a:xfrm>
            <a:off x="282744" y="531389"/>
            <a:ext cx="5587114" cy="2049579"/>
          </a:xfrm>
          <a:prstGeom prst="rect">
            <a:avLst/>
          </a:prstGeom>
          <a:solidFill>
            <a:srgbClr val="4472C4">
              <a:alpha val="73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¿Deseas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AMAR A DIOS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 todo tu corazón, hacer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SÓLO SU VOLUNTAD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 guardar todos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 sus mandamientos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0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F5CEBE4-553A-09DE-1BBE-A5363D0C7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snip2DiagRect">
            <a:avLst>
              <a:gd name="adj1" fmla="val 0"/>
              <a:gd name="adj2" fmla="val 32459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617B5621-5315-65DA-3AEF-2CA48784ED73}"/>
              </a:ext>
            </a:extLst>
          </p:cNvPr>
          <p:cNvSpPr txBox="1">
            <a:spLocks/>
          </p:cNvSpPr>
          <p:nvPr/>
        </p:nvSpPr>
        <p:spPr>
          <a:xfrm>
            <a:off x="429534" y="708145"/>
            <a:ext cx="6546453" cy="1828475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¿Podría Dios haber pensado también en un ANTIDOTE contra el estrés y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NUESTRO "OLVIDO"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 él por tantos compromisos? 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74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521C16-FB99-0524-7573-915033674A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snip2DiagRect">
            <a:avLst>
              <a:gd name="adj1" fmla="val 0"/>
              <a:gd name="adj2" fmla="val 32664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1D633234-7B92-D7A7-8634-26F9FB4C37DE}"/>
              </a:ext>
            </a:extLst>
          </p:cNvPr>
          <p:cNvSpPr txBox="1">
            <a:spLocks/>
          </p:cNvSpPr>
          <p:nvPr/>
        </p:nvSpPr>
        <p:spPr>
          <a:xfrm>
            <a:off x="1267137" y="1372047"/>
            <a:ext cx="7685133" cy="2506779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Cuando Dios creó el mundo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EN SEIS DÍAS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 veinticuatro horas, descansó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EL SÉPTIMO DÍA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Ese día fue reservado para los seres humanos como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DÍA DE DESCANSO, ADORACIÓN A DIOS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 para ayudar al prójimo. 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7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4756B6-AC3A-D45D-233B-CF97A4DC52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snip2DiagRect">
            <a:avLst>
              <a:gd name="adj1" fmla="val 0"/>
              <a:gd name="adj2" fmla="val 32443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B7613CEF-ABC7-A6D3-8A81-17BE8FE7CB05}"/>
              </a:ext>
            </a:extLst>
          </p:cNvPr>
          <p:cNvSpPr txBox="1">
            <a:spLocks/>
          </p:cNvSpPr>
          <p:nvPr/>
        </p:nvSpPr>
        <p:spPr>
          <a:xfrm>
            <a:off x="6784885" y="2392216"/>
            <a:ext cx="4205532" cy="2073567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01. </a:t>
            </a:r>
            <a:r>
              <a:rPr lang="es-ES" sz="2400" b="1" dirty="0">
                <a:latin typeface="Century Gothic" panose="020B0502020202020204" pitchFamily="34" charset="0"/>
              </a:rPr>
              <a:t>¿Cuándo se instituyó la observancia del sábado? 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GN 2:1-3</a:t>
            </a:r>
          </a:p>
        </p:txBody>
      </p:sp>
    </p:spTree>
    <p:extLst>
      <p:ext uri="{BB962C8B-B14F-4D97-AF65-F5344CB8AC3E}">
        <p14:creationId xmlns:p14="http://schemas.microsoft.com/office/powerpoint/2010/main" val="158502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1C0A89-A9AD-92AF-D197-591A39096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3006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B7F469A1-1876-64C1-F38B-4244B7BA78C2}"/>
              </a:ext>
            </a:extLst>
          </p:cNvPr>
          <p:cNvSpPr txBox="1">
            <a:spLocks/>
          </p:cNvSpPr>
          <p:nvPr/>
        </p:nvSpPr>
        <p:spPr>
          <a:xfrm>
            <a:off x="1932039" y="2103686"/>
            <a:ext cx="5501148" cy="2202843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 cuando Dios terminó su obra que había hecho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EL SÉPTIMO DÍA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descansó en ese día de toda su obra que había hecho....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1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A8B1AD-AF67-16C6-D04D-120255C84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3825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8114B06E-4776-062C-1ABF-E6F1768CE188}"/>
              </a:ext>
            </a:extLst>
          </p:cNvPr>
          <p:cNvSpPr txBox="1">
            <a:spLocks/>
          </p:cNvSpPr>
          <p:nvPr/>
        </p:nvSpPr>
        <p:spPr>
          <a:xfrm>
            <a:off x="3274142" y="789261"/>
            <a:ext cx="5706062" cy="2042429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 Dios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BENDIJO EL SÉPTIMO DÍA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 lo santificó, porque en él descansó de toda la obra que, como Creador, había hecho.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47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4020F3-E0C8-4250-87EE-3ADEACCE8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snip2DiagRect">
            <a:avLst>
              <a:gd name="adj1" fmla="val 0"/>
              <a:gd name="adj2" fmla="val 32096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BB727BC6-1406-4C0F-80D7-614230193893}"/>
              </a:ext>
            </a:extLst>
          </p:cNvPr>
          <p:cNvSpPr txBox="1">
            <a:spLocks/>
          </p:cNvSpPr>
          <p:nvPr/>
        </p:nvSpPr>
        <p:spPr>
          <a:xfrm>
            <a:off x="3921846" y="4056254"/>
            <a:ext cx="6151301" cy="2462534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02. </a:t>
            </a:r>
            <a:r>
              <a:rPr lang="es-ES" sz="2400" b="1" dirty="0">
                <a:latin typeface="Century Gothic" panose="020B0502020202020204" pitchFamily="34" charset="0"/>
              </a:rPr>
              <a:t>¿Dónde está prevista la observancia del sábado en la Ley escrita de Dios y cómo la consideraba Dios incluso antes de escribirla con su propio dedo en las tablas de la Ley? </a:t>
            </a:r>
            <a:r>
              <a:rPr lang="pt-BR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Ex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20:8-11; 16:23,28</a:t>
            </a:r>
          </a:p>
        </p:txBody>
      </p:sp>
    </p:spTree>
    <p:extLst>
      <p:ext uri="{BB962C8B-B14F-4D97-AF65-F5344CB8AC3E}">
        <p14:creationId xmlns:p14="http://schemas.microsoft.com/office/powerpoint/2010/main" val="312499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FAA2AC-F311-6024-C0D7-6357241FF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0" y="5765241"/>
            <a:ext cx="1143878" cy="1026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4B9B22-26A3-5030-EA72-8115394BE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104" y="44244"/>
            <a:ext cx="1870278" cy="1327803"/>
          </a:xfrm>
          <a:prstGeom prst="rect">
            <a:avLst/>
          </a:prstGeom>
        </p:spPr>
      </p:pic>
      <p:pic>
        <p:nvPicPr>
          <p:cNvPr id="6" name="Imagem 5" descr="Lâmpadas brancas, uma amarela em destaque">
            <a:extLst>
              <a:ext uri="{FF2B5EF4-FFF2-40B4-BE49-F238E27FC236}">
                <a16:creationId xmlns:a16="http://schemas.microsoft.com/office/drawing/2014/main" id="{9AF148E2-6289-D01F-1E95-96C848059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2760"/>
            </a:avLst>
          </a:prstGeom>
        </p:spPr>
      </p:pic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4FE799C5-7702-21F4-F88E-A38BDCE5013D}"/>
              </a:ext>
            </a:extLst>
          </p:cNvPr>
          <p:cNvSpPr txBox="1">
            <a:spLocks/>
          </p:cNvSpPr>
          <p:nvPr/>
        </p:nvSpPr>
        <p:spPr>
          <a:xfrm>
            <a:off x="695199" y="2404434"/>
            <a:ext cx="5683045" cy="2285553"/>
          </a:xfrm>
          <a:prstGeom prst="rect">
            <a:avLst/>
          </a:prstGeom>
          <a:solidFill>
            <a:srgbClr val="4472C4">
              <a:alpha val="32000"/>
            </a:srgbClr>
          </a:solidFill>
          <a:ln>
            <a:noFill/>
          </a:ln>
        </p:spPr>
        <p:txBody>
          <a:bodyPr vert="horz" wrap="square" lIns="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— 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Recuerde el día de reposo, para santificarlo. Seis días trabajarás y harás </a:t>
            </a:r>
            <a:r>
              <a:rPr lang="es-ES" sz="2400" b="1" dirty="0">
                <a:solidFill>
                  <a:schemeClr val="tx1"/>
                </a:solidFill>
                <a:latin typeface="Montserrat Black" panose="00000A00000000000000" pitchFamily="50" charset="0"/>
              </a:rPr>
              <a:t>TODO TU TRABAJO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pero el séptimo día es </a:t>
            </a:r>
            <a:r>
              <a:rPr lang="es-ES" sz="2400" b="1" dirty="0">
                <a:solidFill>
                  <a:srgbClr val="FFC000"/>
                </a:solidFill>
                <a:latin typeface="Montserrat Black" panose="00000A00000000000000" pitchFamily="50" charset="0"/>
              </a:rPr>
              <a:t>EL SÁBADO DEDICADO AL SEÑOR</a:t>
            </a:r>
            <a:r>
              <a:rPr lang="es-E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tu Dios.</a:t>
            </a:r>
            <a:endParaRPr lang="pt-BR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07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839</Words>
  <Application>Microsoft Office PowerPoint</Application>
  <PresentationFormat>Widescreen</PresentationFormat>
  <Paragraphs>30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Montserrat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 Merçon</dc:creator>
  <cp:lastModifiedBy>Jessé Gomes Adamuchio</cp:lastModifiedBy>
  <cp:revision>10</cp:revision>
  <dcterms:created xsi:type="dcterms:W3CDTF">2022-11-28T20:25:43Z</dcterms:created>
  <dcterms:modified xsi:type="dcterms:W3CDTF">2024-02-17T14:07:45Z</dcterms:modified>
</cp:coreProperties>
</file>