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12" r:id="rId18"/>
    <p:sldId id="313" r:id="rId19"/>
    <p:sldId id="314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572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7A921D-F5B7-4EE7-BE35-CDC9ADCB52EA}"/>
              </a:ext>
            </a:extLst>
          </p:cNvPr>
          <p:cNvSpPr/>
          <p:nvPr/>
        </p:nvSpPr>
        <p:spPr>
          <a:xfrm>
            <a:off x="2322394" y="4667535"/>
            <a:ext cx="7547212" cy="2047164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ESTUDIO 14 </a:t>
            </a:r>
          </a:p>
          <a:p>
            <a:pPr algn="ctr"/>
            <a:r>
              <a:rPr lang="es-ES" sz="4400" b="1" dirty="0"/>
              <a:t>CUANDO CAMBIAR LA LEY PERJUDICA</a:t>
            </a:r>
            <a:endParaRPr lang="pt-BR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2374" y="2920181"/>
            <a:ext cx="5657522" cy="2182761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Al asimilar las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FILOSOFÍAS PAGANAS</a:t>
            </a:r>
            <a:r>
              <a:rPr lang="es-ES" sz="2400" dirty="0"/>
              <a:t>, la iglesia cristiana comenzó a adoptar normas de comportamiento </a:t>
            </a:r>
            <a:r>
              <a:rPr lang="es-ES" sz="2400" dirty="0">
                <a:latin typeface="Montserrat Black" panose="00000A00000000000000" pitchFamily="50" charset="0"/>
              </a:rPr>
              <a:t>QUE NO ESTABAN </a:t>
            </a:r>
            <a:r>
              <a:rPr lang="es-ES" sz="2400" dirty="0"/>
              <a:t>de acuerdo con la Ley de Dios.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8686" y="4076834"/>
            <a:ext cx="6747261" cy="2073244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La Iglesia Cristiana cambió la Ley </a:t>
            </a:r>
            <a:r>
              <a:rPr lang="es-ES" sz="2400" dirty="0">
                <a:latin typeface="Montserrat Black" panose="00000A00000000000000" pitchFamily="50" charset="0"/>
              </a:rPr>
              <a:t>POR SU CUENTA </a:t>
            </a:r>
            <a:r>
              <a:rPr lang="es-ES" sz="2400" dirty="0"/>
              <a:t>según su voluntad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HUMANA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de caminar como la mayoría, que le parecía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MÁS CÓMODO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1303" y="2448232"/>
            <a:ext cx="4653089" cy="1519084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02.</a:t>
            </a:r>
            <a:r>
              <a:rPr lang="pt-BR" sz="2400" dirty="0"/>
              <a:t> </a:t>
            </a:r>
            <a:r>
              <a:rPr lang="es-ES" sz="2400" dirty="0"/>
              <a:t>¿Cómo lo mencionó Jesús durante su estancia aquí? </a:t>
            </a:r>
            <a:r>
              <a:rPr lang="pt-BR" sz="2400" dirty="0">
                <a:solidFill>
                  <a:srgbClr val="FFC000"/>
                </a:solidFill>
              </a:rPr>
              <a:t>Mc 7:6-9, 13.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0052" y="811161"/>
            <a:ext cx="6555443" cy="2477729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Jesús respondió: "Isaías profetizó </a:t>
            </a:r>
            <a:r>
              <a:rPr lang="es-ES" sz="2400" dirty="0">
                <a:latin typeface="Montserrat Black" panose="00000A00000000000000" pitchFamily="50" charset="0"/>
              </a:rPr>
              <a:t>BIEN SOBRE VOSOTROS</a:t>
            </a:r>
            <a:r>
              <a:rPr lang="es-ES" sz="2400" dirty="0"/>
              <a:t>, hipócritas, como está escrito: "Este pueblo me honra con los labios, pero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CORAZÓN ESTÁ LEJOS DE MÍ</a:t>
            </a:r>
            <a:r>
              <a:rPr lang="es-ES" sz="2400" dirty="0"/>
              <a:t>....</a:t>
            </a:r>
            <a:endParaRPr lang="id-ID" altLang="pt-BR" sz="2400" i="1" dirty="0"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8762" y="2051418"/>
            <a:ext cx="6427760" cy="2210866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latin typeface="Montserrat Black" panose="00000A00000000000000" pitchFamily="2" charset="0"/>
              </a:rPr>
              <a:t> </a:t>
            </a:r>
            <a:r>
              <a:rPr lang="es-ES" sz="2400" i="1" dirty="0">
                <a:latin typeface="Montserrat Black" panose="00000A00000000000000" pitchFamily="50" charset="0"/>
              </a:rPr>
              <a:t>Y EN VANO ME ADORÁIS</a:t>
            </a:r>
            <a:r>
              <a:rPr lang="es-ES" sz="2400" i="1" dirty="0"/>
              <a:t>, enseñando doctrinas que son preceptos humanos"- Rechazando </a:t>
            </a:r>
            <a:r>
              <a:rPr lang="es-ES" sz="2400" i="1" dirty="0">
                <a:latin typeface="Montserrat Black" panose="00000A00000000000000" pitchFamily="50" charset="0"/>
              </a:rPr>
              <a:t>EL </a:t>
            </a:r>
            <a:r>
              <a:rPr lang="es-ES" sz="2400" i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MANDAMIENTO</a:t>
            </a:r>
            <a:r>
              <a:rPr lang="es-ES" sz="2400" i="1" dirty="0">
                <a:latin typeface="Montserrat Black" panose="00000A00000000000000" pitchFamily="50" charset="0"/>
              </a:rPr>
              <a:t> DE DIOS</a:t>
            </a:r>
            <a:r>
              <a:rPr lang="es-ES" sz="2400" i="1" dirty="0"/>
              <a:t>, guardáis la tradición humana.</a:t>
            </a:r>
            <a:endParaRPr lang="id-ID" altLang="pt-BR" sz="2400" i="1" dirty="0"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5962" y="4203290"/>
            <a:ext cx="4903565" cy="1622323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</a:t>
            </a: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¿Cómo identificó Pablo el mismo tipo de procedimiento en su época? 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1:25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441" y="889481"/>
            <a:ext cx="6611282" cy="219293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Han cambiado la </a:t>
            </a:r>
            <a:r>
              <a:rPr lang="es-ES" sz="2400" dirty="0">
                <a:latin typeface="Montserrat Black" panose="00000A00000000000000" pitchFamily="50" charset="0"/>
              </a:rPr>
              <a:t>VERDAD DE DIOS POR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LA MENTIRA</a:t>
            </a:r>
            <a:r>
              <a:rPr lang="es-ES" sz="2400" dirty="0"/>
              <a:t>, adorando y sirviendo a la </a:t>
            </a:r>
            <a:r>
              <a:rPr lang="es-ES" sz="2400" dirty="0">
                <a:latin typeface="Montserrat Black" panose="00000A00000000000000" pitchFamily="50" charset="0"/>
              </a:rPr>
              <a:t>CRIATURA</a:t>
            </a:r>
            <a:r>
              <a:rPr lang="es-ES" sz="2400" dirty="0"/>
              <a:t> en lugar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DEL CREADOR</a:t>
            </a:r>
            <a:r>
              <a:rPr lang="es-ES" sz="2400" dirty="0"/>
              <a:t>, que es bendito por siempre. Amén.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374490"/>
            <a:ext cx="4612245" cy="2109020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¿Adónde conducen las decisiones humanas contrarias a la voluntad de Dios? </a:t>
            </a:r>
            <a:r>
              <a:rPr lang="pt-BR" sz="2400" dirty="0" err="1">
                <a:solidFill>
                  <a:srgbClr val="FFC000"/>
                </a:solidFill>
              </a:rPr>
              <a:t>Pv</a:t>
            </a:r>
            <a:r>
              <a:rPr lang="pt-BR" sz="2400" dirty="0">
                <a:solidFill>
                  <a:srgbClr val="FFC000"/>
                </a:solidFill>
              </a:rPr>
              <a:t> 14:12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6619" y="2492477"/>
            <a:ext cx="5593398" cy="1764799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Hay caminos que al ser humano le </a:t>
            </a:r>
            <a:r>
              <a:rPr lang="es-ES" sz="2400" dirty="0">
                <a:latin typeface="Montserrat Black" panose="00000A00000000000000" pitchFamily="50" charset="0"/>
              </a:rPr>
              <a:t>PARECEN CORRECTOS</a:t>
            </a:r>
            <a:r>
              <a:rPr lang="es-ES" sz="2400" dirty="0"/>
              <a:t>, pero su final es un camino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HACIA LA MUERTE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7277" y="2492477"/>
            <a:ext cx="5070723" cy="1799304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05. </a:t>
            </a:r>
            <a:r>
              <a:rPr lang="es-ES" sz="2400" dirty="0"/>
              <a:t>¿Qué orientación importante de Dios sigue vigente? </a:t>
            </a:r>
            <a:r>
              <a:rPr lang="pt-BR" sz="2400" dirty="0" err="1">
                <a:solidFill>
                  <a:srgbClr val="FFC000"/>
                </a:solidFill>
              </a:rPr>
              <a:t>Pv</a:t>
            </a:r>
            <a:r>
              <a:rPr lang="pt-BR" sz="2400" dirty="0">
                <a:solidFill>
                  <a:srgbClr val="FFC000"/>
                </a:solidFill>
              </a:rPr>
              <a:t> 2:1-5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48" y="928912"/>
            <a:ext cx="7750784" cy="230098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En los círculos contables se armó un revuelo cuando se </a:t>
            </a:r>
            <a:r>
              <a:rPr lang="es-ES" sz="2400" dirty="0">
                <a:latin typeface="Montserrat Black" panose="00000A00000000000000" pitchFamily="50" charset="0"/>
              </a:rPr>
              <a:t>ANUNCIÓ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DEROGACIÓN</a:t>
            </a:r>
            <a:r>
              <a:rPr lang="es-ES" sz="2400" dirty="0"/>
              <a:t> de la Resolución 750/1993. Después de todo, se preguntaban algunos, ¿se habían </a:t>
            </a:r>
            <a:r>
              <a:rPr lang="es-ES" sz="2400" dirty="0">
                <a:latin typeface="Montserrat Black" panose="00000A00000000000000" pitchFamily="50" charset="0"/>
              </a:rPr>
              <a:t>EXTINGUIDO LOS PRINCIPIOS </a:t>
            </a:r>
            <a:r>
              <a:rPr lang="es-ES" sz="2400" dirty="0"/>
              <a:t>Contables?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36" y="162231"/>
            <a:ext cx="6882800" cy="2123768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Hijo mío, si aceptas mis palabras y guardas </a:t>
            </a:r>
            <a:r>
              <a:rPr lang="es-ES" sz="2400" dirty="0">
                <a:latin typeface="Montserrat Black" panose="00000A00000000000000" pitchFamily="50" charset="0"/>
              </a:rPr>
              <a:t>MIS MANDAMIENTOS </a:t>
            </a:r>
            <a:r>
              <a:rPr lang="es-ES" sz="2400" dirty="0"/>
              <a:t>en tu corazón; si escuchas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SABIDURÍA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e inclinas tu corazón al entendimiento;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405" y="1979476"/>
            <a:ext cx="5545395" cy="1707621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</a:t>
            </a:r>
            <a:r>
              <a:rPr lang="es-ES" sz="2400" dirty="0"/>
              <a:t>...entonces </a:t>
            </a:r>
            <a:r>
              <a:rPr lang="es-ES" sz="2400" dirty="0">
                <a:latin typeface="Montserrat Black" panose="00000A00000000000000" pitchFamily="50" charset="0"/>
              </a:rPr>
              <a:t>COMPRENDERÁS EL TEMOR DEL SEÑOR </a:t>
            </a:r>
            <a:r>
              <a:rPr lang="es-ES" sz="2400" dirty="0"/>
              <a:t>y hallarás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CONOCIMIENTO</a:t>
            </a:r>
            <a:r>
              <a:rPr lang="es-ES" sz="2400" dirty="0"/>
              <a:t> de Dios.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135" y="991334"/>
            <a:ext cx="4143336" cy="1899350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06.</a:t>
            </a:r>
            <a:r>
              <a:rPr lang="pt-BR" sz="2400" dirty="0"/>
              <a:t> </a:t>
            </a:r>
            <a:r>
              <a:rPr lang="es-ES" sz="2400" dirty="0"/>
              <a:t>¿Cómo nos advierte Jesús sobre esto?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7:13-15; 21-27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8231" y="831792"/>
            <a:ext cx="6297781" cy="2073640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¡Entra por la puerta estrecha! </a:t>
            </a:r>
            <a:r>
              <a:rPr lang="es-ES" sz="2400" dirty="0">
                <a:latin typeface="Montserrat Black" panose="00000A00000000000000" pitchFamily="50" charset="0"/>
              </a:rPr>
              <a:t>PORQUE ANCHA </a:t>
            </a:r>
            <a:r>
              <a:rPr lang="es-ES" sz="2400" dirty="0"/>
              <a:t>es la puerta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ESPACIOSO</a:t>
            </a:r>
            <a:r>
              <a:rPr lang="es-ES" sz="2400" dirty="0"/>
              <a:t> es el camino que </a:t>
            </a:r>
            <a:r>
              <a:rPr lang="es-ES" sz="2400" dirty="0">
                <a:latin typeface="Montserrat Black" panose="00000A00000000000000" pitchFamily="50" charset="0"/>
              </a:rPr>
              <a:t>LLEVA A LA PERDIDA</a:t>
            </a:r>
            <a:r>
              <a:rPr lang="es-ES" sz="2400" dirty="0"/>
              <a:t>,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MUCHOS ENTRAN </a:t>
            </a:r>
            <a:r>
              <a:rPr lang="es-ES" sz="2400" dirty="0"/>
              <a:t>por ella.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8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468762"/>
            <a:ext cx="5545394" cy="1651819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Estrecha es la puerta y </a:t>
            </a:r>
            <a:r>
              <a:rPr lang="es-ES" sz="2400" dirty="0">
                <a:latin typeface="Montserrat Black" panose="00000A00000000000000" pitchFamily="50" charset="0"/>
              </a:rPr>
              <a:t>ESTRECHO EL CAMINO</a:t>
            </a:r>
            <a:r>
              <a:rPr lang="es-ES" sz="2400" dirty="0"/>
              <a:t> que conduce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 LA VIDA</a:t>
            </a:r>
            <a:r>
              <a:rPr lang="es-ES" sz="2400" dirty="0"/>
              <a:t>, y pocos lo encuentran.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8413" y="4277032"/>
            <a:ext cx="6394337" cy="1873046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 que </a:t>
            </a:r>
            <a:r>
              <a:rPr lang="es-ES" sz="2400" dirty="0">
                <a:latin typeface="Montserrat Black" panose="00000A00000000000000" pitchFamily="50" charset="0"/>
              </a:rPr>
              <a:t>NECESITAS ABANDONAR </a:t>
            </a:r>
            <a:r>
              <a:rPr lang="es-ES" sz="2400" dirty="0"/>
              <a:t>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CAMINO ANCHO </a:t>
            </a:r>
            <a:r>
              <a:rPr lang="es-ES" sz="2400" dirty="0"/>
              <a:t>y encontrar la </a:t>
            </a:r>
            <a:r>
              <a:rPr lang="es-ES" sz="2400" dirty="0">
                <a:latin typeface="Montserrat Black" panose="00000A00000000000000" pitchFamily="50" charset="0"/>
              </a:rPr>
              <a:t>FELICIDAD</a:t>
            </a:r>
            <a:r>
              <a:rPr lang="es-ES" sz="2400" dirty="0"/>
              <a:t> en los caminos de Dios?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4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012" y="1120879"/>
            <a:ext cx="5878801" cy="1858295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¿Te das cuenta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LOS BENEFICIOS </a:t>
            </a:r>
            <a:r>
              <a:rPr lang="es-ES" sz="2400" dirty="0"/>
              <a:t>para los que aman a Dios </a:t>
            </a:r>
            <a:r>
              <a:rPr lang="es-ES" sz="2400" dirty="0">
                <a:latin typeface="Montserrat Black" panose="00000A00000000000000" pitchFamily="50" charset="0"/>
              </a:rPr>
              <a:t>Y GUARDAN INTEGRAMENTE</a:t>
            </a:r>
            <a:r>
              <a:rPr lang="es-ES" sz="2400" dirty="0"/>
              <a:t> Su ley moral?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3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239" y="1976284"/>
            <a:ext cx="5827145" cy="1843548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</a:t>
            </a:r>
            <a:r>
              <a:rPr lang="es-ES" sz="2400" dirty="0">
                <a:latin typeface="Montserrat Black" panose="00000A00000000000000" pitchFamily="50" charset="0"/>
              </a:rPr>
              <a:t>QUIERES AMAR A DIOS</a:t>
            </a:r>
            <a:r>
              <a:rPr lang="es-ES" sz="2400" dirty="0"/>
              <a:t> con todo tu corazón, hacer sólo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VOLUNTAD </a:t>
            </a:r>
            <a:r>
              <a:rPr lang="es-ES" sz="2400" dirty="0"/>
              <a:t>y guardar Sus mandamientos?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1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5806" y="4365522"/>
            <a:ext cx="4855497" cy="1592827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El Consejo Federal de Contabilidad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RÁPIDAMENTE ACLARÓ</a:t>
            </a:r>
            <a:r>
              <a:rPr lang="es-ES" sz="2400" dirty="0"/>
              <a:t> en un comunicado oficial </a:t>
            </a:r>
            <a:r>
              <a:rPr lang="pt-BR" sz="2400" dirty="0"/>
              <a:t>: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Números em uma tela digital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26" y="3429000"/>
            <a:ext cx="5213386" cy="1836174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"La revocación de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RESOLUCIÓN 750/1993</a:t>
            </a:r>
            <a:r>
              <a:rPr lang="es-ES" sz="2400" dirty="0"/>
              <a:t>, sin embargo, no significa la extinción de los Principios Contables.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5395" y="2639962"/>
            <a:ext cx="5807246" cy="1843548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Así que, para </a:t>
            </a:r>
            <a:r>
              <a:rPr lang="es-ES" sz="2400" dirty="0">
                <a:latin typeface="Montserrat Black" panose="00000A00000000000000" pitchFamily="50" charset="0"/>
              </a:rPr>
              <a:t>ALIVIO DE TODOS</a:t>
            </a:r>
            <a:r>
              <a:rPr lang="es-ES" sz="2400" dirty="0"/>
              <a:t>, ¡está claro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HA HABIDO </a:t>
            </a:r>
            <a:r>
              <a:rPr lang="es-ES" sz="2400" dirty="0" err="1">
                <a:solidFill>
                  <a:schemeClr val="accent4"/>
                </a:solidFill>
                <a:latin typeface="Montserrat Black" panose="00000A00000000000000" pitchFamily="50" charset="0"/>
              </a:rPr>
              <a:t>CAMBIO</a:t>
            </a:r>
            <a:r>
              <a:rPr lang="es-ES" sz="2400" dirty="0" err="1"/>
              <a:t>s</a:t>
            </a:r>
            <a:r>
              <a:rPr lang="es-ES" sz="2400" dirty="0"/>
              <a:t> en los Principios Contables!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865" y="2566220"/>
            <a:ext cx="6002593" cy="2241754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Lamentablemente, no se puede decir lo mismo de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LEY DE DIOS</a:t>
            </a:r>
            <a:r>
              <a:rPr lang="es-ES" sz="2400" dirty="0"/>
              <a:t>. Aunque para Dios </a:t>
            </a:r>
            <a:r>
              <a:rPr lang="es-ES" sz="2400" dirty="0">
                <a:latin typeface="Montserrat Black" panose="00000A00000000000000" pitchFamily="50" charset="0"/>
              </a:rPr>
              <a:t>PERMANECE INTACTA</a:t>
            </a:r>
            <a:r>
              <a:rPr lang="es-ES" sz="2400" dirty="0"/>
              <a:t>, y permanecerá así por toda la eternidad </a:t>
            </a:r>
            <a:r>
              <a:rPr lang="es-ES" sz="2400" dirty="0">
                <a:solidFill>
                  <a:schemeClr val="accent4"/>
                </a:solidFill>
              </a:rPr>
              <a:t>(</a:t>
            </a:r>
            <a:r>
              <a:rPr lang="es-ES" sz="2400" dirty="0" err="1">
                <a:solidFill>
                  <a:schemeClr val="accent4"/>
                </a:solidFill>
              </a:rPr>
              <a:t>Ecl</a:t>
            </a:r>
            <a:r>
              <a:rPr lang="es-ES" sz="2400" dirty="0">
                <a:solidFill>
                  <a:schemeClr val="accent4"/>
                </a:solidFill>
              </a:rPr>
              <a:t> 3:14)</a:t>
            </a:r>
            <a:endParaRPr lang="id-ID" altLang="pt-BR" sz="2400" dirty="0">
              <a:solidFill>
                <a:schemeClr val="accent4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865" y="1526458"/>
            <a:ext cx="5537074" cy="1902542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La Ley de Dios fue enseñada por hombres </a:t>
            </a:r>
            <a:r>
              <a:rPr lang="es-ES" sz="2400" dirty="0">
                <a:latin typeface="Montserrat Black" panose="00000A00000000000000" pitchFamily="50" charset="0"/>
              </a:rPr>
              <a:t>CON CAMBIOS</a:t>
            </a:r>
            <a:r>
              <a:rPr lang="es-ES" sz="2400" dirty="0"/>
              <a:t>, debido a las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TRADICIONES</a:t>
            </a:r>
            <a:r>
              <a:rPr lang="es-ES" sz="2400" dirty="0"/>
              <a:t> humanas.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3644" y="2920181"/>
            <a:ext cx="4838382" cy="1814052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¿Cómo nos advirtió Daniel de la estratagema del enemigo? </a:t>
            </a:r>
            <a:r>
              <a:rPr lang="pt-BR" sz="2400" dirty="0" err="1">
                <a:solidFill>
                  <a:srgbClr val="FFC000"/>
                </a:solidFill>
              </a:rPr>
              <a:t>Dn</a:t>
            </a:r>
            <a:r>
              <a:rPr lang="pt-BR" sz="2400" dirty="0">
                <a:solidFill>
                  <a:srgbClr val="FFC000"/>
                </a:solidFill>
              </a:rPr>
              <a:t> 7:25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9279" y="634180"/>
            <a:ext cx="5246721" cy="1725561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Hablará contra el Altísimo, oprimirá a los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SANTOS DEL SEÑOR </a:t>
            </a:r>
            <a:r>
              <a:rPr lang="es-ES" sz="2400" dirty="0"/>
              <a:t>Y tratará de </a:t>
            </a:r>
            <a:r>
              <a:rPr lang="es-ES" sz="2400" dirty="0">
                <a:latin typeface="Montserrat Black" panose="00000A00000000000000" pitchFamily="50" charset="0"/>
              </a:rPr>
              <a:t>CAMBIAR</a:t>
            </a:r>
            <a:r>
              <a:rPr lang="es-ES" sz="2400" dirty="0"/>
              <a:t> los tiempos y la ley...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34914</TotalTime>
  <Words>569</Words>
  <Application>Microsoft Office PowerPoint</Application>
  <PresentationFormat>Widescreen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23</cp:revision>
  <dcterms:created xsi:type="dcterms:W3CDTF">2022-10-31T17:44:27Z</dcterms:created>
  <dcterms:modified xsi:type="dcterms:W3CDTF">2024-02-06T19:59:00Z</dcterms:modified>
</cp:coreProperties>
</file>