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7" r:id="rId15"/>
    <p:sldId id="310" r:id="rId16"/>
    <p:sldId id="311" r:id="rId17"/>
    <p:sldId id="312" r:id="rId18"/>
    <p:sldId id="31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0572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D7A921D-F5B7-4EE7-BE35-CDC9ADCB52EA}"/>
              </a:ext>
            </a:extLst>
          </p:cNvPr>
          <p:cNvSpPr/>
          <p:nvPr/>
        </p:nvSpPr>
        <p:spPr>
          <a:xfrm>
            <a:off x="2565779" y="3701846"/>
            <a:ext cx="7547212" cy="252153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Century Gothic" panose="020B0502020202020204" pitchFamily="34" charset="0"/>
              </a:rPr>
              <a:t>ESTUDIO12 ACCOUNTABILITY (RENDICIÓN DE CUENTAS)</a:t>
            </a:r>
            <a:endParaRPr lang="pt-BR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470" y="1817276"/>
            <a:ext cx="4630995" cy="1766581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02.</a:t>
            </a:r>
            <a:r>
              <a:rPr lang="pt-BR" sz="2400" dirty="0"/>
              <a:t> </a:t>
            </a:r>
            <a:r>
              <a:rPr lang="es-ES" sz="2400" dirty="0"/>
              <a:t>¿Cuál será la norma de juicio? ¿Tendremos un abogado defensor? </a:t>
            </a:r>
            <a:r>
              <a:rPr lang="pt-BR" sz="2400" dirty="0" err="1">
                <a:solidFill>
                  <a:srgbClr val="FFC000"/>
                </a:solidFill>
              </a:rPr>
              <a:t>Tg</a:t>
            </a:r>
            <a:r>
              <a:rPr lang="pt-BR" sz="2400" dirty="0">
                <a:solidFill>
                  <a:srgbClr val="FFC000"/>
                </a:solidFill>
              </a:rPr>
              <a:t> 2:10-12; I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2:1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268" y="841106"/>
            <a:ext cx="5272332" cy="2462533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Hijitos míos, os escribo estas cosas para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PEQUÉIS</a:t>
            </a:r>
            <a:r>
              <a:rPr lang="es-ES" sz="2400" dirty="0"/>
              <a:t>. Pero si alguno peca, tenemos un </a:t>
            </a:r>
            <a:r>
              <a:rPr lang="es-ES" sz="2400" dirty="0">
                <a:latin typeface="Montserrat Black" panose="00000A00000000000000" pitchFamily="50" charset="0"/>
              </a:rPr>
              <a:t>ABOGADO ANTE EL PADRE</a:t>
            </a:r>
            <a:r>
              <a:rPr lang="es-ES" sz="2400" dirty="0"/>
              <a:t>, Jesucristo, </a:t>
            </a:r>
            <a:r>
              <a:rPr lang="es-ES" sz="2400" dirty="0">
                <a:latin typeface="Montserrat Black" panose="00000A00000000000000" pitchFamily="50" charset="0"/>
              </a:rPr>
              <a:t>EL JUSTO</a:t>
            </a:r>
            <a:r>
              <a:rPr lang="es-ES" sz="2400" dirty="0"/>
              <a:t>.</a:t>
            </a:r>
            <a:endParaRPr lang="id-ID" altLang="pt-BR" sz="22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252" y="4641091"/>
            <a:ext cx="7499528" cy="1944064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Como ya hemos visto en nuestros estudios 4, 5 y 11, somos salvos </a:t>
            </a:r>
            <a:r>
              <a:rPr lang="es-ES" sz="2400" dirty="0">
                <a:latin typeface="Montserrat Black" panose="00000A00000000000000" pitchFamily="50" charset="0"/>
              </a:rPr>
              <a:t>SOLO POR GRACIA </a:t>
            </a:r>
            <a:r>
              <a:rPr lang="es-ES" sz="2400" dirty="0"/>
              <a:t>y no por obras, pero las obras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EVIDENCIAN SI LA GRACIA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ha tenido un efecto en nuestra </a:t>
            </a:r>
            <a:r>
              <a:rPr lang="es-ES" sz="2400" dirty="0">
                <a:latin typeface="Montserrat Black" panose="00000A00000000000000" pitchFamily="50" charset="0"/>
              </a:rPr>
              <a:t>VIDA PRACTICA</a:t>
            </a:r>
            <a:r>
              <a:rPr lang="es-ES" sz="2400" dirty="0"/>
              <a:t>.</a:t>
            </a:r>
            <a:endParaRPr lang="id-ID" altLang="pt-BR" sz="2000" b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8827" y="1337818"/>
            <a:ext cx="6422706" cy="1892079"/>
          </a:xfrm>
          <a:prstGeom prst="rect">
            <a:avLst/>
          </a:prstGeom>
          <a:solidFill>
            <a:schemeClr val="accent1">
              <a:lumMod val="75000"/>
              <a:alpha val="5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03.</a:t>
            </a:r>
            <a:r>
              <a:rPr lang="pt-BR" sz="2400" dirty="0"/>
              <a:t> </a:t>
            </a:r>
            <a:r>
              <a:rPr lang="es-ES" sz="2400" dirty="0"/>
              <a:t>¿Cuándo comienza este juicio, cuándo termina y cómo procede? </a:t>
            </a:r>
            <a:r>
              <a:rPr lang="pt-BR" sz="2400" dirty="0" err="1">
                <a:solidFill>
                  <a:srgbClr val="FFC000"/>
                </a:solidFill>
              </a:rPr>
              <a:t>Dn</a:t>
            </a:r>
            <a:r>
              <a:rPr lang="pt-BR" sz="2400" dirty="0">
                <a:solidFill>
                  <a:srgbClr val="FFC000"/>
                </a:solidFill>
              </a:rPr>
              <a:t> 8:14; </a:t>
            </a:r>
            <a:r>
              <a:rPr lang="pt-BR" sz="2400" dirty="0" err="1">
                <a:solidFill>
                  <a:srgbClr val="FFC000"/>
                </a:solidFill>
              </a:rPr>
              <a:t>Apoc</a:t>
            </a:r>
            <a:r>
              <a:rPr lang="pt-BR" sz="2400" dirty="0">
                <a:solidFill>
                  <a:srgbClr val="FFC000"/>
                </a:solidFill>
              </a:rPr>
              <a:t> 22:12;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16:27;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5:28,29; </a:t>
            </a:r>
            <a:r>
              <a:rPr lang="pt-BR" sz="2400" dirty="0" err="1">
                <a:solidFill>
                  <a:srgbClr val="FFC000"/>
                </a:solidFill>
              </a:rPr>
              <a:t>Dn</a:t>
            </a:r>
            <a:r>
              <a:rPr lang="pt-BR" sz="2400" dirty="0">
                <a:solidFill>
                  <a:srgbClr val="FFC000"/>
                </a:solidFill>
              </a:rPr>
              <a:t> 7:9,10; Ml 3:16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1717" y="2207085"/>
            <a:ext cx="7135682" cy="2187935"/>
          </a:xfrm>
          <a:prstGeom prst="rect">
            <a:avLst/>
          </a:prstGeom>
          <a:solidFill>
            <a:schemeClr val="accent1">
              <a:lumMod val="75000"/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 </a:t>
            </a:r>
            <a:r>
              <a:rPr lang="es-ES" sz="2400" dirty="0"/>
              <a:t>Según las profecías del libro de Daniel, este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JUICIO INVESTIGATIVO </a:t>
            </a:r>
            <a:r>
              <a:rPr lang="es-ES" sz="2400" dirty="0"/>
              <a:t>comenzó el 22-10-1844 y durará </a:t>
            </a:r>
            <a:r>
              <a:rPr lang="es-ES" sz="2400" dirty="0">
                <a:latin typeface="Montserrat Black" panose="00000A00000000000000" pitchFamily="50" charset="0"/>
              </a:rPr>
              <a:t>HASTA EL REGRESO DE CRISTO</a:t>
            </a:r>
            <a:r>
              <a:rPr lang="es-ES" sz="2400" dirty="0"/>
              <a:t>, cuando Jesús dará la recompensa.</a:t>
            </a:r>
            <a:endParaRPr lang="id-ID" altLang="pt-BR" sz="24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2633" y="4851252"/>
            <a:ext cx="6032090" cy="1711781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 </a:t>
            </a:r>
            <a:r>
              <a:rPr lang="es-ES" sz="2400" dirty="0"/>
              <a:t>Luego está el </a:t>
            </a:r>
            <a:r>
              <a:rPr lang="es-ES" sz="2400" dirty="0">
                <a:latin typeface="Montserrat Black" panose="00000A00000000000000" pitchFamily="50" charset="0"/>
              </a:rPr>
              <a:t>JUICIO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CONFIRMACIÓN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durante mil años y el </a:t>
            </a:r>
            <a:r>
              <a:rPr lang="es-ES" sz="2400" dirty="0">
                <a:latin typeface="Montserrat Black" panose="00000A00000000000000" pitchFamily="50" charset="0"/>
              </a:rPr>
              <a:t>JUICIO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EJECUTIVO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después de mil años.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2343" y="1327832"/>
            <a:ext cx="5018457" cy="1872568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Y no habrá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CONDENACIÓN</a:t>
            </a:r>
            <a:r>
              <a:rPr lang="es-ES" sz="2400" dirty="0"/>
              <a:t> para los que están </a:t>
            </a:r>
            <a:r>
              <a:rPr lang="es-ES" sz="2400" dirty="0">
                <a:latin typeface="Montserrat Black" panose="00000A00000000000000" pitchFamily="50" charset="0"/>
              </a:rPr>
              <a:t>EN CRISTO JESÚS </a:t>
            </a:r>
            <a:r>
              <a:rPr lang="pt-BR" sz="2400" dirty="0"/>
              <a:t>(</a:t>
            </a:r>
            <a:r>
              <a:rPr lang="pt-BR" sz="2400" dirty="0" err="1">
                <a:solidFill>
                  <a:srgbClr val="FFC000"/>
                </a:solidFill>
              </a:rPr>
              <a:t>Rm</a:t>
            </a:r>
            <a:r>
              <a:rPr lang="pt-BR" sz="2400" dirty="0">
                <a:solidFill>
                  <a:srgbClr val="FFC000"/>
                </a:solidFill>
              </a:rPr>
              <a:t> 8:1</a:t>
            </a:r>
            <a:r>
              <a:rPr lang="pt-BR" sz="2400" dirty="0"/>
              <a:t>)!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4356" y="693652"/>
            <a:ext cx="5652638" cy="2020052"/>
          </a:xfrm>
          <a:prstGeom prst="rect">
            <a:avLst/>
          </a:prstGeom>
          <a:solidFill>
            <a:schemeClr val="accent1">
              <a:lumMod val="75000"/>
              <a:alpha val="5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¿Cómo reaccionas cuando te das cuenta de que todos tendremos que </a:t>
            </a:r>
            <a:r>
              <a:rPr lang="es-ES" sz="2400" dirty="0">
                <a:latin typeface="Montserrat Black" panose="00000A00000000000000" pitchFamily="50" charset="0"/>
              </a:rPr>
              <a:t>DAR CUENTA DE NUESTROS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ACTOS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ante un tribunal en el cielo?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1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667" y="1657800"/>
            <a:ext cx="5131894" cy="1631090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¿Te das cuenta de que este juicio sólo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BENEFICIA</a:t>
            </a:r>
            <a:r>
              <a:rPr lang="es-ES" sz="2400" dirty="0"/>
              <a:t> a los que </a:t>
            </a:r>
            <a:r>
              <a:rPr lang="es-ES" sz="2400" dirty="0">
                <a:latin typeface="Montserrat Black" panose="00000A00000000000000" pitchFamily="50" charset="0"/>
              </a:rPr>
              <a:t>AMAN A DIOS</a:t>
            </a:r>
            <a:r>
              <a:rPr lang="es-ES" sz="2400" dirty="0"/>
              <a:t>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8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6310" y="4324564"/>
            <a:ext cx="7875638" cy="2319585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Al investigar el significado del término anterior, hay consenso en que no existe una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TRADUCCIÓN ESPECÍFICA</a:t>
            </a:r>
            <a:r>
              <a:rPr lang="es-ES" sz="2400" dirty="0"/>
              <a:t> al español, pero puede relacionarse con </a:t>
            </a:r>
            <a:r>
              <a:rPr lang="es-ES" sz="2400" dirty="0">
                <a:latin typeface="Montserrat Black" panose="00000A00000000000000" pitchFamily="50" charset="0"/>
              </a:rPr>
              <a:t>RESPONSABILIZACIÓN, FISCALIZACIÓN</a:t>
            </a:r>
            <a:r>
              <a:rPr lang="es-ES" sz="2400" dirty="0"/>
              <a:t> y control social.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Mão com um martelo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8413" y="4278891"/>
            <a:ext cx="5548672" cy="198917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En Brasil, tenemos Tribunales de Cuentas que </a:t>
            </a:r>
            <a:r>
              <a:rPr lang="es-ES" sz="2400" dirty="0">
                <a:latin typeface="Montserrat Black" panose="00000A00000000000000" pitchFamily="50" charset="0"/>
              </a:rPr>
              <a:t>JUZGAN LAS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CUENTAS</a:t>
            </a:r>
            <a:r>
              <a:rPr lang="es-ES" sz="2400" dirty="0"/>
              <a:t> de los administradores públicos. 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Números em uma tela digital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739593"/>
            <a:ext cx="5768908" cy="1909040"/>
          </a:xfrm>
          <a:prstGeom prst="rect">
            <a:avLst/>
          </a:prstGeom>
          <a:solidFill>
            <a:schemeClr val="accent1">
              <a:lumMod val="75000"/>
              <a:alpha val="8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Tienen que demostrar, con la </a:t>
            </a:r>
            <a:r>
              <a:rPr lang="es-ES" sz="2400" dirty="0">
                <a:latin typeface="Montserrat Black" panose="00000A00000000000000" pitchFamily="50" charset="0"/>
              </a:rPr>
              <a:t>DEBIDA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TRANSPARENCIA</a:t>
            </a:r>
            <a:r>
              <a:rPr lang="es-ES" sz="2400" dirty="0">
                <a:latin typeface="Montserrat Black" panose="00000A00000000000000" pitchFamily="50" charset="0"/>
              </a:rPr>
              <a:t>,</a:t>
            </a:r>
            <a:r>
              <a:rPr lang="es-ES" sz="2400" dirty="0"/>
              <a:t> que han gestionado correctamente los bienes y el dinero del pueblo.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8698" y="4196080"/>
            <a:ext cx="6721646" cy="2234217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400" dirty="0"/>
              <a:t> </a:t>
            </a:r>
            <a:r>
              <a:rPr lang="es-ES" sz="2400" dirty="0"/>
              <a:t>Puesto que la vida y todas las cosas vienen de Dios, ¿tendremos que dar cuenta de cómo administramos todo lo que hemos recibido graciosamente? </a:t>
            </a:r>
            <a:r>
              <a:rPr lang="en-US" sz="2400" dirty="0">
                <a:solidFill>
                  <a:srgbClr val="FFC000"/>
                </a:solidFill>
              </a:rPr>
              <a:t>Rm 14:10,12; </a:t>
            </a:r>
            <a:r>
              <a:rPr lang="en-US" sz="2400" dirty="0" err="1">
                <a:solidFill>
                  <a:srgbClr val="FFC000"/>
                </a:solidFill>
              </a:rPr>
              <a:t>Ec</a:t>
            </a:r>
            <a:r>
              <a:rPr lang="en-US" sz="2400" dirty="0">
                <a:solidFill>
                  <a:srgbClr val="FFC000"/>
                </a:solidFill>
              </a:rPr>
              <a:t> 12:13,14; At 17:30,31; Rm 2:16; II Cor 5:10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7388" y="361965"/>
            <a:ext cx="5725167" cy="2248499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Pero, ¿por qué </a:t>
            </a:r>
            <a:r>
              <a:rPr lang="es-ES" sz="2400" dirty="0">
                <a:latin typeface="Montserrat Black" panose="00000A00000000000000" pitchFamily="50" charset="0"/>
              </a:rPr>
              <a:t>JUZGAS A TU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HERMANO</a:t>
            </a:r>
            <a:r>
              <a:rPr lang="es-ES" sz="2400" dirty="0"/>
              <a:t>? ¿Y por qué </a:t>
            </a:r>
            <a:r>
              <a:rPr lang="es-ES" sz="2400" dirty="0">
                <a:latin typeface="Montserrat Black" panose="00000A00000000000000" pitchFamily="50" charset="0"/>
              </a:rPr>
              <a:t>DESPRECIAS</a:t>
            </a:r>
            <a:r>
              <a:rPr lang="es-ES" sz="2400" dirty="0"/>
              <a:t> a tu hermano? Porque todos tenemos que comparecer ante </a:t>
            </a:r>
            <a:r>
              <a:rPr lang="es-ES" sz="2400" dirty="0">
                <a:latin typeface="Montserrat Black" panose="00000A00000000000000" pitchFamily="50" charset="0"/>
              </a:rPr>
              <a:t>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TRIBUNAL DE DIOS</a:t>
            </a:r>
            <a:r>
              <a:rPr lang="es-ES" sz="2400" dirty="0"/>
              <a:t>.</a:t>
            </a:r>
            <a:endParaRPr lang="id-ID" altLang="pt-BR" sz="24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7277" y="4173968"/>
            <a:ext cx="5301099" cy="1799130"/>
          </a:xfrm>
          <a:prstGeom prst="rect">
            <a:avLst/>
          </a:prstGeom>
          <a:solidFill>
            <a:schemeClr val="accent1">
              <a:lumMod val="75000"/>
              <a:alpha val="6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Así pues, cada uno de nosotros </a:t>
            </a:r>
            <a:r>
              <a:rPr lang="es-ES" sz="2400" dirty="0">
                <a:latin typeface="Montserrat Black" panose="00000A00000000000000" pitchFamily="50" charset="0"/>
              </a:rPr>
              <a:t>DARÁ CUENTA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 SÍ MISMO </a:t>
            </a:r>
            <a:r>
              <a:rPr lang="es-ES" sz="2400" dirty="0"/>
              <a:t>ante Dios.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1148" y="3008671"/>
            <a:ext cx="6302789" cy="2330245"/>
          </a:xfrm>
          <a:prstGeom prst="rect">
            <a:avLst/>
          </a:prstGeom>
          <a:solidFill>
            <a:schemeClr val="accent1">
              <a:lumMod val="75000"/>
              <a:alpha val="7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Dios es amor y quiere que </a:t>
            </a:r>
            <a:r>
              <a:rPr lang="es-ES" sz="2400" dirty="0">
                <a:latin typeface="Montserrat Black" panose="00000A00000000000000" pitchFamily="50" charset="0"/>
              </a:rPr>
              <a:t>TODOS SEAN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SALVADOS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(1 </a:t>
            </a:r>
            <a:r>
              <a:rPr lang="es-ES" sz="2400" dirty="0" err="1"/>
              <a:t>Jn</a:t>
            </a:r>
            <a:r>
              <a:rPr lang="es-ES" sz="2400" dirty="0"/>
              <a:t> 4:8 y 1 Tim 2:3,4). A menudo hay </a:t>
            </a:r>
            <a:r>
              <a:rPr lang="es-ES" sz="2400" dirty="0">
                <a:latin typeface="Montserrat Black" panose="00000A00000000000000" pitchFamily="50" charset="0"/>
              </a:rPr>
              <a:t>MIEDO AL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JUICIO</a:t>
            </a:r>
            <a:r>
              <a:rPr lang="es-ES" sz="2400" dirty="0">
                <a:latin typeface="Montserrat Black" panose="00000A00000000000000" pitchFamily="50" charset="0"/>
              </a:rPr>
              <a:t> DE DIOS </a:t>
            </a:r>
            <a:r>
              <a:rPr lang="es-ES" sz="2400" dirty="0"/>
              <a:t>debido a una comprensión errónea del mismo.</a:t>
            </a:r>
            <a:endParaRPr lang="id-ID" altLang="pt-BR" sz="23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2282" y="132890"/>
            <a:ext cx="4966505" cy="2226853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El juicio de Dios sirve para </a:t>
            </a:r>
            <a:r>
              <a:rPr lang="es-ES" sz="2400" dirty="0">
                <a:latin typeface="Montserrat Black" panose="00000A00000000000000" pitchFamily="50" charset="0"/>
              </a:rPr>
              <a:t>RESTABLECER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LA JUSTICIA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y poner fin a la </a:t>
            </a:r>
            <a:r>
              <a:rPr lang="es-ES" sz="2400" dirty="0">
                <a:latin typeface="Montserrat Black" panose="00000A00000000000000" pitchFamily="50" charset="0"/>
              </a:rPr>
              <a:t>HISTORIA DEL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PECADO</a:t>
            </a:r>
            <a:r>
              <a:rPr lang="es-ES" sz="2400" dirty="0"/>
              <a:t>.</a:t>
            </a:r>
            <a:endParaRPr lang="id-ID" altLang="pt-BR" sz="22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34701</TotalTime>
  <Words>441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20</cp:revision>
  <dcterms:created xsi:type="dcterms:W3CDTF">2022-10-31T17:44:27Z</dcterms:created>
  <dcterms:modified xsi:type="dcterms:W3CDTF">2024-02-06T17:20:01Z</dcterms:modified>
</cp:coreProperties>
</file>