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309" r:id="rId4"/>
    <p:sldId id="294" r:id="rId5"/>
    <p:sldId id="295" r:id="rId6"/>
    <p:sldId id="298" r:id="rId7"/>
    <p:sldId id="299" r:id="rId8"/>
    <p:sldId id="297" r:id="rId9"/>
    <p:sldId id="308" r:id="rId10"/>
    <p:sldId id="300" r:id="rId11"/>
    <p:sldId id="296" r:id="rId12"/>
    <p:sldId id="301" r:id="rId13"/>
    <p:sldId id="302" r:id="rId14"/>
    <p:sldId id="307" r:id="rId15"/>
    <p:sldId id="310" r:id="rId16"/>
    <p:sldId id="311" r:id="rId17"/>
    <p:sldId id="312" r:id="rId18"/>
    <p:sldId id="31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3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118C3382-C8BA-4EA4-9CED-7BAC04230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468" y="1337818"/>
            <a:ext cx="4205532" cy="4182364"/>
          </a:xfrm>
          <a:prstGeom prst="ellipse">
            <a:avLst/>
          </a:prstGeom>
          <a:solidFill>
            <a:schemeClr val="accent1">
              <a:lumMod val="75000"/>
              <a:alpha val="49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1E1DCB-D40A-42F3-8AD1-5A8868640C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590"/>
            </a:avLst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5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36001" y="2917373"/>
            <a:ext cx="2365829" cy="3193143"/>
          </a:xfrm>
          <a:custGeom>
            <a:avLst/>
            <a:gdLst>
              <a:gd name="connsiteX0" fmla="*/ 0 w 2365829"/>
              <a:gd name="connsiteY0" fmla="*/ 0 h 3193143"/>
              <a:gd name="connsiteX1" fmla="*/ 2365829 w 2365829"/>
              <a:gd name="connsiteY1" fmla="*/ 0 h 3193143"/>
              <a:gd name="connsiteX2" fmla="*/ 2365829 w 2365829"/>
              <a:gd name="connsiteY2" fmla="*/ 3193143 h 3193143"/>
              <a:gd name="connsiteX3" fmla="*/ 0 w 2365829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3193143">
                <a:moveTo>
                  <a:pt x="0" y="0"/>
                </a:moveTo>
                <a:lnTo>
                  <a:pt x="2365829" y="0"/>
                </a:lnTo>
                <a:lnTo>
                  <a:pt x="2365829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81372" y="711201"/>
            <a:ext cx="4673600" cy="3193143"/>
          </a:xfrm>
          <a:custGeom>
            <a:avLst/>
            <a:gdLst>
              <a:gd name="connsiteX0" fmla="*/ 0 w 4673600"/>
              <a:gd name="connsiteY0" fmla="*/ 0 h 3193143"/>
              <a:gd name="connsiteX1" fmla="*/ 4673600 w 4673600"/>
              <a:gd name="connsiteY1" fmla="*/ 0 h 3193143"/>
              <a:gd name="connsiteX2" fmla="*/ 4673600 w 4673600"/>
              <a:gd name="connsiteY2" fmla="*/ 3193143 h 3193143"/>
              <a:gd name="connsiteX3" fmla="*/ 0 w 4673600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3193143">
                <a:moveTo>
                  <a:pt x="0" y="0"/>
                </a:moveTo>
                <a:lnTo>
                  <a:pt x="4673600" y="0"/>
                </a:lnTo>
                <a:lnTo>
                  <a:pt x="4673600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0601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6BBABA-574D-4E1C-9EC5-77EC4050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71" y="299811"/>
            <a:ext cx="960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E0FC24D-016D-4096-831C-0488661E3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58" y="18255"/>
            <a:ext cx="1867123" cy="13255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7E58951-ACFE-40EE-A0E1-8A8525C572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8" y="5724659"/>
            <a:ext cx="1215339" cy="10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4E5E057E-2B10-4DFC-ADFC-A5476F8A15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9DAA5D0-23AF-47C7-8D2E-7D544B6DF4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4489" y="3429000"/>
            <a:ext cx="5926666" cy="2587182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sz="4800" dirty="0"/>
              <a:t>ESTUDIO 10</a:t>
            </a:r>
          </a:p>
          <a:p>
            <a:pPr marL="0" indent="0">
              <a:buNone/>
            </a:pPr>
            <a:r>
              <a:rPr lang="pt-BR" sz="4800" dirty="0"/>
              <a:t>EL PATRIMONIO RESTAURADO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E63B83FE-6AEE-422F-86E7-79B22745A9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4710" y="528841"/>
            <a:ext cx="5467826" cy="2258604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No entrará en ella nada que </a:t>
            </a:r>
            <a:r>
              <a:rPr lang="es-ES" sz="2400" dirty="0">
                <a:latin typeface="Montserrat Black" panose="00000A00000000000000" pitchFamily="50" charset="0"/>
              </a:rPr>
              <a:t>SEA IMPURO</a:t>
            </a:r>
            <a:r>
              <a:rPr lang="es-ES" sz="2400" dirty="0"/>
              <a:t>, ni que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PRACTIQUE LA ABOMINACIÓN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/>
              <a:t>y la mentira, sino sólo los inscritos en el Libro de la </a:t>
            </a:r>
            <a:r>
              <a:rPr lang="es-ES" sz="2400" dirty="0">
                <a:latin typeface="Montserrat Black" panose="00000A00000000000000" pitchFamily="50" charset="0"/>
              </a:rPr>
              <a:t>VIDA DE LO CORDERO</a:t>
            </a:r>
            <a:r>
              <a:rPr lang="es-ES" sz="2400" dirty="0"/>
              <a:t>.</a:t>
            </a:r>
            <a:endParaRPr lang="id-ID" altLang="pt-BR" sz="2400" dirty="0"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325921-29F7-43B7-989A-6A250CFF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5901" y="4641456"/>
            <a:ext cx="6486616" cy="1921576"/>
          </a:xfrm>
          <a:prstGeom prst="rect">
            <a:avLst/>
          </a:prstGeom>
          <a:solidFill>
            <a:schemeClr val="accent1">
              <a:lumMod val="75000"/>
              <a:alpha val="6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¡todos </a:t>
            </a:r>
            <a:r>
              <a:rPr lang="es-ES" sz="2400" dirty="0">
                <a:latin typeface="Montserrat Black" panose="00000A00000000000000" pitchFamily="50" charset="0"/>
              </a:rPr>
              <a:t>ESTÁN INVITADOS</a:t>
            </a:r>
            <a:r>
              <a:rPr lang="es-ES" sz="2400" dirty="0"/>
              <a:t>! Todo lo que tienes que hacer para vivir allí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ES AMAR AL SEÑOR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/>
              <a:t>con todo tu corazón y guardar </a:t>
            </a:r>
            <a:r>
              <a:rPr lang="es-ES" sz="2400" dirty="0">
                <a:latin typeface="Montserrat Black" panose="00000A00000000000000" pitchFamily="50" charset="0"/>
              </a:rPr>
              <a:t>SUS MANDAMIENTOS</a:t>
            </a:r>
            <a:r>
              <a:rPr lang="es-ES" sz="2400" dirty="0"/>
              <a:t>.</a:t>
            </a:r>
            <a:endParaRPr lang="id-ID" altLang="pt-BR" sz="2200" dirty="0"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A25BEC1-30FD-4B60-8A07-173B4D7127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130" y="167589"/>
            <a:ext cx="5007000" cy="1838192"/>
          </a:xfrm>
          <a:prstGeom prst="rect">
            <a:avLst/>
          </a:prstGeom>
          <a:solidFill>
            <a:schemeClr val="accent1">
              <a:lumMod val="75000"/>
              <a:alpha val="7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04</a:t>
            </a:r>
            <a:r>
              <a:rPr lang="pt-BR" sz="2400" dirty="0"/>
              <a:t>. </a:t>
            </a:r>
            <a:r>
              <a:rPr lang="es-ES" sz="2400" dirty="0"/>
              <a:t>¿Qué actividades especiales haremos con Dios? </a:t>
            </a:r>
            <a:r>
              <a:rPr lang="pt-BR" sz="2400" dirty="0" err="1">
                <a:solidFill>
                  <a:srgbClr val="FFC000"/>
                </a:solidFill>
              </a:rPr>
              <a:t>Is</a:t>
            </a:r>
            <a:r>
              <a:rPr lang="pt-BR" sz="2400" dirty="0">
                <a:solidFill>
                  <a:srgbClr val="FFC000"/>
                </a:solidFill>
              </a:rPr>
              <a:t> 66:22-23</a:t>
            </a:r>
            <a:endParaRPr lang="id-ID" altLang="pt-BR" sz="2200" b="1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F14C4A-9D03-409E-A2A7-96919927DB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0840" y="1315314"/>
            <a:ext cx="5122243" cy="1885086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¡Seguiremos adorando a Dios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LOS SÁBADOS</a:t>
            </a:r>
            <a:r>
              <a:rPr lang="es-ES" sz="2400" dirty="0"/>
              <a:t>, según su mandamiento dado </a:t>
            </a:r>
            <a:r>
              <a:rPr lang="es-ES" sz="2400" dirty="0">
                <a:latin typeface="Montserrat Black" panose="00000A00000000000000" pitchFamily="50" charset="0"/>
              </a:rPr>
              <a:t>DESDE EL EDÉN</a:t>
            </a:r>
            <a:r>
              <a:rPr lang="es-ES" sz="2400" dirty="0"/>
              <a:t>!</a:t>
            </a:r>
            <a:endParaRPr lang="id-ID" altLang="pt-BR" sz="22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Nuvens no céu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9420" y="683222"/>
            <a:ext cx="5846746" cy="1647023"/>
          </a:xfrm>
          <a:prstGeom prst="rect">
            <a:avLst/>
          </a:prstGeom>
          <a:solidFill>
            <a:schemeClr val="accent1">
              <a:lumMod val="75000"/>
              <a:alpha val="62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05.</a:t>
            </a:r>
            <a:r>
              <a:rPr lang="pt-BR" sz="2400" dirty="0"/>
              <a:t> </a:t>
            </a:r>
            <a:r>
              <a:rPr lang="es-ES" sz="2400" dirty="0"/>
              <a:t>¿Qué garantizará que no vuelva a haber mal en la Tierra? </a:t>
            </a:r>
            <a:r>
              <a:rPr lang="pt-BR" sz="2400" dirty="0" err="1">
                <a:solidFill>
                  <a:srgbClr val="FFC000"/>
                </a:solidFill>
              </a:rPr>
              <a:t>Ap</a:t>
            </a:r>
            <a:r>
              <a:rPr lang="pt-BR" sz="2400" dirty="0">
                <a:solidFill>
                  <a:srgbClr val="FFC000"/>
                </a:solidFill>
              </a:rPr>
              <a:t> 22:1-4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0094" y="1389437"/>
            <a:ext cx="6250642" cy="2091182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Entonces el ángel me mostró </a:t>
            </a:r>
            <a:r>
              <a:rPr lang="es-ES" sz="2400" dirty="0">
                <a:solidFill>
                  <a:schemeClr val="accent4"/>
                </a:solidFill>
              </a:rPr>
              <a:t>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RÍO DEL AGUA DE LA VIDA</a:t>
            </a:r>
            <a:r>
              <a:rPr lang="es-ES" sz="2400" dirty="0"/>
              <a:t>, brillante como el cristal, que salía del </a:t>
            </a:r>
            <a:r>
              <a:rPr lang="es-ES" sz="2400" dirty="0">
                <a:latin typeface="Montserrat Black" panose="00000A00000000000000" pitchFamily="50" charset="0"/>
              </a:rPr>
              <a:t>TRONO DE DIOS </a:t>
            </a:r>
            <a:r>
              <a:rPr lang="es-ES" sz="2400" dirty="0"/>
              <a:t>y del Cordero.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600" y="830211"/>
            <a:ext cx="6135329" cy="2252201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Nunca más habrá </a:t>
            </a:r>
            <a:r>
              <a:rPr lang="es-ES" sz="2400" dirty="0">
                <a:latin typeface="Montserrat Black" panose="00000A00000000000000" pitchFamily="50" charset="0"/>
              </a:rPr>
              <a:t>NINGÚN MAL</a:t>
            </a:r>
            <a:r>
              <a:rPr lang="es-ES" sz="2400" dirty="0"/>
              <a:t>. En ella estará el trono de Dios y del Cordero. Sus siervos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LO ADORARÁN</a:t>
            </a:r>
            <a:r>
              <a:rPr lang="es-ES" sz="2400" dirty="0"/>
              <a:t>, contemplarán su rostro y en su frente llevarán grabado su nombre.</a:t>
            </a:r>
            <a:endParaRPr lang="id-ID" altLang="pt-BR" sz="23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Ponto de interrogação em parede vermelha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2391" y="2576682"/>
            <a:ext cx="6353880" cy="2091183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¿Cómo reaccionas cuando te das cuenta de la importancia de esta información sobre 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LUGAR QUE DIOS ESTÁ PREPARANDO</a:t>
            </a:r>
            <a:r>
              <a:rPr lang="es-ES" sz="2400" dirty="0"/>
              <a:t> para que todos vivamos?</a:t>
            </a:r>
            <a:endParaRPr lang="id-ID" altLang="pt-BR" sz="2400" dirty="0">
              <a:solidFill>
                <a:schemeClr val="accent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1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22374" y="4616245"/>
            <a:ext cx="5692878" cy="1637071"/>
          </a:xfrm>
          <a:prstGeom prst="rect">
            <a:avLst/>
          </a:prstGeom>
          <a:solidFill>
            <a:schemeClr val="accent1">
              <a:lumMod val="75000"/>
              <a:alpha val="7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¿Quieres amar a Dios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CON TODO TU CORAZÓN</a:t>
            </a:r>
            <a:r>
              <a:rPr lang="es-ES" sz="2400" dirty="0"/>
              <a:t>, hacer sólo su voluntad y </a:t>
            </a:r>
            <a:r>
              <a:rPr lang="es-ES" sz="2400" dirty="0">
                <a:latin typeface="Montserrat Black" panose="00000A00000000000000" pitchFamily="50" charset="0"/>
              </a:rPr>
              <a:t>ESTAR EN LA NUEVA TIERRA</a:t>
            </a:r>
            <a:r>
              <a:rPr lang="es-ES" sz="2400" dirty="0"/>
              <a:t>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6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6CA0A001-B7BA-4BD9-8CA3-C8D410B6D8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6716" y="3517490"/>
            <a:ext cx="6813130" cy="2334063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Las grandes organizaciones contables emplean a un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GRAN NÚMERO DE TRABAJADORES</a:t>
            </a:r>
            <a:r>
              <a:rPr lang="es-ES" sz="2400" dirty="0"/>
              <a:t>. Algunas son tan famosas que MUCHOS </a:t>
            </a:r>
            <a:r>
              <a:rPr lang="es-ES" sz="2400" dirty="0">
                <a:latin typeface="Montserrat Black" panose="00000A00000000000000" pitchFamily="50" charset="0"/>
              </a:rPr>
              <a:t>SUEÑAN</a:t>
            </a:r>
            <a:r>
              <a:rPr lang="es-ES" sz="2400" dirty="0"/>
              <a:t> con la posibilidad de trabajar para ellas.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1255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5489FE3-4826-4B0A-B695-72B4E3B1B3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433" y="727807"/>
            <a:ext cx="6885448" cy="2192373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De nuevo, debido a </a:t>
            </a:r>
            <a:r>
              <a:rPr lang="es-ES" sz="2400" dirty="0">
                <a:latin typeface="Montserrat Black" panose="00000A00000000000000" pitchFamily="50" charset="0"/>
              </a:rPr>
              <a:t>CREENCIAS POPULARES </a:t>
            </a:r>
            <a:r>
              <a:rPr lang="es-ES" sz="2400" dirty="0"/>
              <a:t>que son incompatibles con las enseñanzas bíblicas, mucha gente piensa en el Cielo como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UN LUGAR MONOTONO</a:t>
            </a:r>
            <a:r>
              <a:rPr lang="es-ES" sz="2400" dirty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6218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229E1F9-7933-415B-9535-E5AF164460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0310" y="4333333"/>
            <a:ext cx="5143921" cy="1890486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FFC000"/>
                </a:solidFill>
              </a:rPr>
              <a:t>01. </a:t>
            </a:r>
            <a:r>
              <a:rPr lang="es-ES" sz="2400" dirty="0"/>
              <a:t>¿A qué aguardan los cristianos bíblicos? </a:t>
            </a:r>
            <a:r>
              <a:rPr lang="pt-BR" sz="2400" dirty="0">
                <a:solidFill>
                  <a:srgbClr val="FFC000"/>
                </a:solidFill>
              </a:rPr>
              <a:t>II </a:t>
            </a:r>
            <a:r>
              <a:rPr lang="pt-BR" sz="2400" dirty="0" err="1">
                <a:solidFill>
                  <a:srgbClr val="FFC000"/>
                </a:solidFill>
              </a:rPr>
              <a:t>Pe</a:t>
            </a:r>
            <a:r>
              <a:rPr lang="pt-BR" sz="2400" dirty="0">
                <a:solidFill>
                  <a:srgbClr val="FFC000"/>
                </a:solidFill>
              </a:rPr>
              <a:t> 3:13; </a:t>
            </a:r>
            <a:r>
              <a:rPr lang="pt-BR" sz="2400" dirty="0" err="1">
                <a:solidFill>
                  <a:srgbClr val="FFC000"/>
                </a:solidFill>
              </a:rPr>
              <a:t>Fp</a:t>
            </a:r>
            <a:r>
              <a:rPr lang="pt-BR" sz="2400" dirty="0">
                <a:solidFill>
                  <a:srgbClr val="FFC000"/>
                </a:solidFill>
              </a:rPr>
              <a:t> 3:20,21</a:t>
            </a:r>
          </a:p>
        </p:txBody>
      </p:sp>
    </p:spTree>
    <p:extLst>
      <p:ext uri="{BB962C8B-B14F-4D97-AF65-F5344CB8AC3E}">
        <p14:creationId xmlns:p14="http://schemas.microsoft.com/office/powerpoint/2010/main" val="171155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46E45D1-33B5-472B-91E9-4375999900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20427" y="4260607"/>
            <a:ext cx="5901301" cy="1992709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Pero nosotros, según la </a:t>
            </a:r>
            <a:r>
              <a:rPr lang="es-ES" sz="2400" dirty="0">
                <a:latin typeface="Montserrat Black" panose="00000A00000000000000" pitchFamily="50" charset="0"/>
              </a:rPr>
              <a:t>PROMESA DE DIOS</a:t>
            </a:r>
            <a:r>
              <a:rPr lang="es-ES" sz="2400" dirty="0"/>
              <a:t>, esperamos nuevos cielos y nueva tierra, en los que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HABITE LA JUSTICIA</a:t>
            </a:r>
            <a:r>
              <a:rPr lang="es-ES" sz="2400" dirty="0"/>
              <a:t>.</a:t>
            </a:r>
            <a:endParaRPr lang="id-ID" altLang="pt-BR" sz="2400" dirty="0">
              <a:solidFill>
                <a:schemeClr val="accent4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0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5492EB4-5F76-4A52-B5C9-EE05BD58C9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5498" y="3890473"/>
            <a:ext cx="5163818" cy="2067876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02.</a:t>
            </a:r>
            <a:r>
              <a:rPr lang="pt-BR" sz="2400" dirty="0"/>
              <a:t> </a:t>
            </a:r>
            <a:r>
              <a:rPr lang="es-ES" sz="2400" dirty="0"/>
              <a:t>¿Cómo será esta nueva realidad de una Tierra renovada? </a:t>
            </a:r>
            <a:r>
              <a:rPr lang="pt-BR" sz="2400" dirty="0" err="1">
                <a:solidFill>
                  <a:srgbClr val="FFC000"/>
                </a:solidFill>
              </a:rPr>
              <a:t>Ap</a:t>
            </a:r>
            <a:r>
              <a:rPr lang="pt-BR" sz="2400" dirty="0">
                <a:solidFill>
                  <a:srgbClr val="FFC000"/>
                </a:solidFill>
              </a:rPr>
              <a:t> 21:1-4; </a:t>
            </a:r>
            <a:r>
              <a:rPr lang="pt-BR" sz="2400" dirty="0" err="1">
                <a:solidFill>
                  <a:srgbClr val="FFC000"/>
                </a:solidFill>
              </a:rPr>
              <a:t>Is</a:t>
            </a:r>
            <a:r>
              <a:rPr lang="pt-BR" sz="2400" dirty="0">
                <a:solidFill>
                  <a:srgbClr val="FFC000"/>
                </a:solidFill>
              </a:rPr>
              <a:t> 65:17, 19, 21-23, 25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69BBDE6-CB27-45DD-AAFB-7ECB9026CF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7873" y="4011562"/>
            <a:ext cx="5167945" cy="2227006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El Nuevo Cielo y la Nueva Tierra serán un </a:t>
            </a:r>
            <a:r>
              <a:rPr lang="es-ES" sz="2400" dirty="0">
                <a:latin typeface="Montserrat Black" panose="00000A00000000000000" pitchFamily="50" charset="0"/>
              </a:rPr>
              <a:t>AMBIENTE PERFECTO</a:t>
            </a:r>
            <a:r>
              <a:rPr lang="es-ES" sz="2400" dirty="0"/>
              <a:t>, donde plantaremos,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COMEREMOS Y CONSTRUIREMOS CASAS</a:t>
            </a:r>
            <a:r>
              <a:rPr lang="es-ES" sz="2400" dirty="0"/>
              <a:t>.</a:t>
            </a:r>
            <a:endParaRPr lang="id-ID" altLang="pt-BR" sz="21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7EB5AE4-A8C5-4010-A6E5-2C42E3E779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88845" y="3780595"/>
            <a:ext cx="5915594" cy="1750051"/>
          </a:xfrm>
          <a:prstGeom prst="rect">
            <a:avLst/>
          </a:prstGeom>
          <a:solidFill>
            <a:schemeClr val="accent1">
              <a:lumMod val="75000"/>
              <a:alpha val="5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En otras palabras,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MUCHA ACTIVIDAD</a:t>
            </a:r>
            <a:r>
              <a:rPr lang="es-ES" sz="2400" dirty="0"/>
              <a:t>, pero sin </a:t>
            </a:r>
            <a:r>
              <a:rPr lang="es-ES" sz="2400" dirty="0">
                <a:latin typeface="Montserrat Black" panose="00000A00000000000000" pitchFamily="50" charset="0"/>
              </a:rPr>
              <a:t>CANSANCIO, DOLOR, MUERTE O INJUSTICIA</a:t>
            </a:r>
            <a:r>
              <a:rPr lang="es-ES" sz="2400" dirty="0"/>
              <a:t>.</a:t>
            </a:r>
            <a:endParaRPr lang="id-ID" altLang="pt-BR" sz="2200" dirty="0"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Close de gotículas de água em uma folha">
            <a:extLst>
              <a:ext uri="{FF2B5EF4-FFF2-40B4-BE49-F238E27FC236}">
                <a16:creationId xmlns:a16="http://schemas.microsoft.com/office/drawing/2014/main" id="{D358B2C4-9BAC-418C-819C-1EE483BC74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668" y="906018"/>
            <a:ext cx="5353448" cy="2191143"/>
          </a:xfrm>
          <a:prstGeom prst="rect">
            <a:avLst/>
          </a:prstGeom>
          <a:solidFill>
            <a:schemeClr val="accent1">
              <a:lumMod val="75000"/>
              <a:alpha val="4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800" dirty="0">
                <a:solidFill>
                  <a:srgbClr val="FFC000"/>
                </a:solidFill>
              </a:rPr>
              <a:t>03.</a:t>
            </a:r>
            <a:r>
              <a:rPr lang="pt-BR" sz="2800" dirty="0"/>
              <a:t> ¿</a:t>
            </a:r>
            <a:r>
              <a:rPr lang="pt-BR" sz="2800" dirty="0" err="1"/>
              <a:t>Quién</a:t>
            </a:r>
            <a:r>
              <a:rPr lang="pt-BR" sz="2800" dirty="0"/>
              <a:t> </a:t>
            </a:r>
            <a:r>
              <a:rPr lang="pt-BR" sz="2800" dirty="0" err="1"/>
              <a:t>podrá</a:t>
            </a:r>
            <a:r>
              <a:rPr lang="pt-BR" sz="2800" dirty="0"/>
              <a:t> </a:t>
            </a:r>
            <a:r>
              <a:rPr lang="pt-BR" sz="2800" dirty="0" err="1"/>
              <a:t>vivir</a:t>
            </a:r>
            <a:r>
              <a:rPr lang="pt-BR" sz="2800" dirty="0"/>
              <a:t> </a:t>
            </a:r>
            <a:r>
              <a:rPr lang="pt-BR" sz="2800" dirty="0" err="1"/>
              <a:t>allí</a:t>
            </a:r>
            <a:r>
              <a:rPr lang="pt-BR" sz="2800" dirty="0"/>
              <a:t>? </a:t>
            </a:r>
            <a:r>
              <a:rPr lang="pt-BR" sz="2800" dirty="0" err="1">
                <a:solidFill>
                  <a:srgbClr val="FFC000"/>
                </a:solidFill>
              </a:rPr>
              <a:t>Ap</a:t>
            </a:r>
            <a:r>
              <a:rPr lang="pt-BR" sz="2800" dirty="0">
                <a:solidFill>
                  <a:srgbClr val="FFC000"/>
                </a:solidFill>
              </a:rPr>
              <a:t> 21:27; </a:t>
            </a:r>
            <a:r>
              <a:rPr lang="pt-BR" sz="2800" dirty="0" err="1">
                <a:solidFill>
                  <a:srgbClr val="FFC000"/>
                </a:solidFill>
              </a:rPr>
              <a:t>Mt</a:t>
            </a:r>
            <a:r>
              <a:rPr lang="pt-BR" sz="2800" dirty="0">
                <a:solidFill>
                  <a:srgbClr val="FFC000"/>
                </a:solidFill>
              </a:rPr>
              <a:t> 7:21; I Cor 2:9, </a:t>
            </a:r>
            <a:r>
              <a:rPr lang="pt-BR" sz="2800" dirty="0" err="1">
                <a:solidFill>
                  <a:srgbClr val="FFC000"/>
                </a:solidFill>
              </a:rPr>
              <a:t>Jo</a:t>
            </a:r>
            <a:r>
              <a:rPr lang="pt-BR" sz="2800" dirty="0">
                <a:solidFill>
                  <a:srgbClr val="FFC000"/>
                </a:solidFill>
              </a:rPr>
              <a:t> 14:15, II </a:t>
            </a:r>
            <a:r>
              <a:rPr lang="pt-BR" sz="2800" dirty="0" err="1">
                <a:solidFill>
                  <a:srgbClr val="FFC000"/>
                </a:solidFill>
              </a:rPr>
              <a:t>Pe</a:t>
            </a:r>
            <a:r>
              <a:rPr lang="pt-BR" sz="2800" dirty="0">
                <a:solidFill>
                  <a:srgbClr val="FFC000"/>
                </a:solidFill>
              </a:rPr>
              <a:t> 3:9</a:t>
            </a:r>
            <a:endParaRPr lang="id-ID" altLang="pt-BR" sz="26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32003</TotalTime>
  <Words>394</Words>
  <Application>Microsoft Office PowerPoint</Application>
  <PresentationFormat>Widescreen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Lato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55199</dc:creator>
  <cp:lastModifiedBy>USB - Mitchel Urbano</cp:lastModifiedBy>
  <cp:revision>18</cp:revision>
  <dcterms:created xsi:type="dcterms:W3CDTF">2022-10-31T17:44:27Z</dcterms:created>
  <dcterms:modified xsi:type="dcterms:W3CDTF">2024-01-28T23:23:09Z</dcterms:modified>
</cp:coreProperties>
</file>