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8" r:id="rId2"/>
    <p:sldId id="259" r:id="rId3"/>
    <p:sldId id="261" r:id="rId4"/>
    <p:sldId id="263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20" r:id="rId17"/>
    <p:sldId id="322" r:id="rId18"/>
    <p:sldId id="323" r:id="rId19"/>
    <p:sldId id="324" r:id="rId20"/>
    <p:sldId id="325" r:id="rId21"/>
    <p:sldId id="326" r:id="rId22"/>
    <p:sldId id="328" r:id="rId23"/>
    <p:sldId id="329" r:id="rId24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10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prstGeom prst="snip2DiagRect">
            <a:avLst>
              <a:gd name="adj1" fmla="val 0"/>
              <a:gd name="adj2" fmla="val 33282"/>
            </a:avLst>
          </a:prstGeom>
        </p:spPr>
        <p:txBody>
          <a:bodyPr rtlCol="0">
            <a:noAutofit/>
          </a:bodyPr>
          <a:lstStyle/>
          <a:p>
            <a:pPr lvl="0"/>
            <a:endParaRPr lang="id-ID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129195B-3BC7-42BB-95EA-E89C52E5E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465" y="956604"/>
            <a:ext cx="4670205" cy="4613812"/>
          </a:xfrm>
          <a:prstGeom prst="ellipse">
            <a:avLst/>
          </a:prstGeom>
          <a:solidFill>
            <a:schemeClr val="accent1">
              <a:alpha val="65000"/>
            </a:schemeClr>
          </a:solidFill>
        </p:spPr>
        <p:txBody>
          <a:bodyPr anchor="ctr" anchorCtr="0"/>
          <a:lstStyle>
            <a:lvl1pPr algn="ctr">
              <a:defRPr sz="2000" b="1">
                <a:latin typeface="Century Gothic" panose="020B0502020202020204" pitchFamily="34" charset="0"/>
              </a:defRPr>
            </a:lvl1pPr>
            <a:lvl6pPr marL="2286000" indent="0" algn="ctr">
              <a:buNone/>
              <a:defRPr sz="2000" b="1">
                <a:latin typeface="Century Gothic" panose="020B0502020202020204" pitchFamily="34" charset="0"/>
              </a:defRPr>
            </a:lvl6pPr>
          </a:lstStyle>
          <a:p>
            <a:pPr lvl="5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34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67350" y="552450"/>
            <a:ext cx="6115050" cy="5715000"/>
          </a:xfrm>
          <a:custGeom>
            <a:avLst/>
            <a:gdLst>
              <a:gd name="connsiteX0" fmla="*/ 0 w 6115050"/>
              <a:gd name="connsiteY0" fmla="*/ 0 h 5715000"/>
              <a:gd name="connsiteX1" fmla="*/ 6115050 w 6115050"/>
              <a:gd name="connsiteY1" fmla="*/ 0 h 5715000"/>
              <a:gd name="connsiteX2" fmla="*/ 6115050 w 6115050"/>
              <a:gd name="connsiteY2" fmla="*/ 5715000 h 5715000"/>
              <a:gd name="connsiteX3" fmla="*/ 0 w 6115050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5715000">
                <a:moveTo>
                  <a:pt x="0" y="0"/>
                </a:moveTo>
                <a:lnTo>
                  <a:pt x="6115050" y="0"/>
                </a:lnTo>
                <a:lnTo>
                  <a:pt x="6115050" y="5715000"/>
                </a:lnTo>
                <a:lnTo>
                  <a:pt x="0" y="5715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9184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71550" y="0"/>
            <a:ext cx="4610100" cy="4762500"/>
          </a:xfrm>
          <a:custGeom>
            <a:avLst/>
            <a:gdLst>
              <a:gd name="connsiteX0" fmla="*/ 0 w 4610100"/>
              <a:gd name="connsiteY0" fmla="*/ 0 h 4762500"/>
              <a:gd name="connsiteX1" fmla="*/ 4610100 w 4610100"/>
              <a:gd name="connsiteY1" fmla="*/ 0 h 4762500"/>
              <a:gd name="connsiteX2" fmla="*/ 4610100 w 4610100"/>
              <a:gd name="connsiteY2" fmla="*/ 4762500 h 4762500"/>
              <a:gd name="connsiteX3" fmla="*/ 0 w 4610100"/>
              <a:gd name="connsiteY3" fmla="*/ 476250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0" h="4762500">
                <a:moveTo>
                  <a:pt x="0" y="0"/>
                </a:moveTo>
                <a:lnTo>
                  <a:pt x="4610100" y="0"/>
                </a:lnTo>
                <a:lnTo>
                  <a:pt x="4610100" y="4762500"/>
                </a:lnTo>
                <a:lnTo>
                  <a:pt x="0" y="47625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1269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1A9839-D8B8-4824-8FB6-865D7DE6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6960-E136-414A-8B1C-EACCF8A231FC}" type="datetimeFigureOut">
              <a:rPr lang="id-ID"/>
              <a:pPr>
                <a:defRPr/>
              </a:pPr>
              <a:t>08/02/2024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610DEA-BA8B-4703-9A52-10F35AA9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D29B00-ECCB-4901-84AE-6947E931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05C7-BBAD-4408-AD66-AC57E20F02E4}" type="slidenum">
              <a:rPr lang="id-ID" altLang="pt-BR"/>
              <a:pPr>
                <a:defRPr/>
              </a:pPr>
              <a:t>‹nº›</a:t>
            </a:fld>
            <a:endParaRPr lang="id-ID" altLang="pt-BR"/>
          </a:p>
        </p:txBody>
      </p:sp>
    </p:spTree>
    <p:extLst>
      <p:ext uri="{BB962C8B-B14F-4D97-AF65-F5344CB8AC3E}">
        <p14:creationId xmlns:p14="http://schemas.microsoft.com/office/powerpoint/2010/main" val="202481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64E95B-15F0-4D38-B511-1376664438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875538" y="365125"/>
            <a:ext cx="814065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3F69CAA-6358-45CD-90ED-2CDD5D03213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217" y="130796"/>
            <a:ext cx="1867123" cy="13255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00F659-2CAB-4EC4-8AC4-22697E912D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06684"/>
            <a:ext cx="1385761" cy="124414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1" r:id="rId3"/>
    <p:sldLayoutId id="2147483936" r:id="rId4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3CA28B8-DD78-4B46-84C3-BE8162B3BFA3}"/>
              </a:ext>
            </a:extLst>
          </p:cNvPr>
          <p:cNvSpPr/>
          <p:nvPr/>
        </p:nvSpPr>
        <p:spPr>
          <a:xfrm>
            <a:off x="2120900" y="5770563"/>
            <a:ext cx="3114675" cy="4206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E6893-904E-48CE-96FD-40EC85C44797}"/>
              </a:ext>
            </a:extLst>
          </p:cNvPr>
          <p:cNvSpPr txBox="1"/>
          <p:nvPr/>
        </p:nvSpPr>
        <p:spPr>
          <a:xfrm>
            <a:off x="2543175" y="5795963"/>
            <a:ext cx="2324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spc="3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TAGLINE</a:t>
            </a:r>
          </a:p>
        </p:txBody>
      </p:sp>
      <p:pic>
        <p:nvPicPr>
          <p:cNvPr id="17" name="Espaço Reservado para Conteúdo 4" descr="Cientista vendo resultados de testes de DNA em uma tela de computador em laboratório">
            <a:extLst>
              <a:ext uri="{FF2B5EF4-FFF2-40B4-BE49-F238E27FC236}">
                <a16:creationId xmlns:a16="http://schemas.microsoft.com/office/drawing/2014/main" id="{7292E3B7-CED1-43ED-BF67-539AD07CC4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92ADD-29AA-4457-807F-F773A7CF8A45}"/>
              </a:ext>
            </a:extLst>
          </p:cNvPr>
          <p:cNvSpPr txBox="1"/>
          <p:nvPr/>
        </p:nvSpPr>
        <p:spPr>
          <a:xfrm>
            <a:off x="3165815" y="4539467"/>
            <a:ext cx="6080511" cy="1323439"/>
          </a:xfrm>
          <a:prstGeom prst="rect">
            <a:avLst/>
          </a:prstGeom>
          <a:solidFill>
            <a:schemeClr val="accent5">
              <a:alpha val="7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ESTUDIO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INFORMACIÓN DE CALIDAD</a:t>
            </a:r>
            <a:endParaRPr lang="id-ID" sz="4000" b="1" dirty="0">
              <a:solidFill>
                <a:schemeClr val="tx1">
                  <a:lumMod val="95000"/>
                  <a:lumOff val="5000"/>
                </a:schemeClr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465" y="956605"/>
            <a:ext cx="5779058" cy="2022570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dirty="0"/>
              <a:t>En otras palabras, la verdad deja de ser un concepto y </a:t>
            </a:r>
            <a:r>
              <a:rPr lang="es-ES" sz="2400" dirty="0">
                <a:latin typeface="Montserrat Black" panose="00000A00000000000000" pitchFamily="50" charset="0"/>
              </a:rPr>
              <a:t>SE CONVIERTE EN UNA PERSONA</a:t>
            </a:r>
            <a:r>
              <a:rPr lang="es-ES" sz="2400" dirty="0"/>
              <a:t>, la persona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JESUCRISTO</a:t>
            </a:r>
            <a:r>
              <a:rPr lang="es-ES" sz="2400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162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22375" y="4689986"/>
            <a:ext cx="5996763" cy="1859571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C000"/>
                </a:solidFill>
              </a:rPr>
              <a:t> </a:t>
            </a:r>
            <a:r>
              <a:rPr lang="pt-BR" sz="2600" dirty="0">
                <a:solidFill>
                  <a:srgbClr val="FFC000"/>
                </a:solidFill>
              </a:rPr>
              <a:t>03.</a:t>
            </a:r>
            <a:r>
              <a:rPr lang="es-ES" sz="2600" dirty="0"/>
              <a:t> ¿Es posible conocer la verdad? ¿Dónde puedo encontrar la verdad sobre Jesús? </a:t>
            </a:r>
            <a:r>
              <a:rPr lang="pt-BR" sz="2600" dirty="0" err="1">
                <a:solidFill>
                  <a:srgbClr val="FFC000"/>
                </a:solidFill>
              </a:rPr>
              <a:t>Jo</a:t>
            </a:r>
            <a:r>
              <a:rPr lang="pt-BR" sz="2600" dirty="0">
                <a:solidFill>
                  <a:srgbClr val="FFC000"/>
                </a:solidFill>
              </a:rPr>
              <a:t> 8:31,32 e </a:t>
            </a:r>
            <a:r>
              <a:rPr lang="pt-BR" sz="2600" dirty="0" err="1">
                <a:solidFill>
                  <a:srgbClr val="FFC000"/>
                </a:solidFill>
              </a:rPr>
              <a:t>Jo</a:t>
            </a:r>
            <a:r>
              <a:rPr lang="pt-BR" sz="2600" dirty="0">
                <a:solidFill>
                  <a:srgbClr val="FFC000"/>
                </a:solidFill>
              </a:rPr>
              <a:t> 5:39</a:t>
            </a:r>
          </a:p>
        </p:txBody>
      </p:sp>
    </p:spTree>
    <p:extLst>
      <p:ext uri="{BB962C8B-B14F-4D97-AF65-F5344CB8AC3E}">
        <p14:creationId xmlns:p14="http://schemas.microsoft.com/office/powerpoint/2010/main" val="330098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6658" y="3609727"/>
            <a:ext cx="6029820" cy="1773436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400" dirty="0"/>
              <a:t>¡Jesús ha provisto un </a:t>
            </a:r>
            <a:r>
              <a:rPr lang="es-ES" sz="2400" dirty="0">
                <a:latin typeface="Montserrat Black" panose="00000A00000000000000" pitchFamily="50" charset="0"/>
              </a:rPr>
              <a:t>CONSOLADOR</a:t>
            </a:r>
            <a:r>
              <a:rPr lang="es-ES" sz="2400" dirty="0"/>
              <a:t> (el Espíritu Santo) que nos ayudará a entender todo! Él nos guiará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 TODA LA VERDAD</a:t>
            </a:r>
            <a:r>
              <a:rPr lang="es-ES" sz="2400" dirty="0">
                <a:latin typeface="Montserrat Black" panose="00000A00000000000000" pitchFamily="50" charset="0"/>
              </a:rPr>
              <a:t>. </a:t>
            </a:r>
            <a:endParaRPr lang="pt-BR" sz="2400" dirty="0">
              <a:latin typeface="Montserrat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4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0675" y="1548523"/>
            <a:ext cx="4618137" cy="1880477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2400" dirty="0">
                <a:solidFill>
                  <a:srgbClr val="FFC000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¿A quién ha provisto Jesús para guiarnos a toda la verdad?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16:13;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14:26</a:t>
            </a:r>
            <a:endParaRPr lang="pt-BR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5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7602" y="304140"/>
            <a:ext cx="4960023" cy="1849126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/>
              <a:t> </a:t>
            </a:r>
            <a:r>
              <a:rPr lang="es-ES" altLang="pt-BR" sz="2400" dirty="0"/>
              <a:t>Pero cuando venga el Espíritu de la verdad,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ÉL LOS GUIARÁ A TODA LA VERDAD</a:t>
            </a:r>
            <a:r>
              <a:rPr lang="es-ES" altLang="pt-BR" sz="2400" dirty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9707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3255" y="4004134"/>
            <a:ext cx="6718230" cy="236717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800" dirty="0"/>
              <a:t> </a:t>
            </a:r>
            <a:r>
              <a:rPr lang="es-ES" sz="2400" dirty="0"/>
              <a:t>También es tarea del profesional de la contabilidad </a:t>
            </a:r>
            <a:r>
              <a:rPr lang="es-ES" sz="2400" dirty="0">
                <a:latin typeface="Montserrat Black" panose="00000A00000000000000" pitchFamily="50" charset="0"/>
              </a:rPr>
              <a:t>GARANTIZAR</a:t>
            </a:r>
            <a:r>
              <a:rPr lang="es-ES" sz="2400" dirty="0"/>
              <a:t> que la información llegue al usuario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 FORMA COMPLETA Y COMPRENSIBLE </a:t>
            </a:r>
            <a:r>
              <a:rPr lang="es-ES" sz="2400" dirty="0"/>
              <a:t>en el momento oportuno.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956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588" y="349256"/>
            <a:ext cx="5861483" cy="2069480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El Espíritu Santo se asegura de que toda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INFORMACIÓN SOBRE LA VERDAD</a:t>
            </a:r>
            <a:r>
              <a:rPr lang="es-ES" sz="2400" dirty="0"/>
              <a:t> llegue a tiempo a cada ser humano, sin omitir nada.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1385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1004710" y="854341"/>
            <a:ext cx="6457974" cy="2272317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2400" dirty="0">
                <a:solidFill>
                  <a:srgbClr val="FFC000"/>
                </a:solidFill>
              </a:rPr>
              <a:t>05.</a:t>
            </a:r>
            <a:r>
              <a:rPr lang="pt-BR" sz="2400" dirty="0"/>
              <a:t> </a:t>
            </a:r>
            <a:r>
              <a:rPr lang="es-ES" sz="2400" dirty="0"/>
              <a:t>¿Con qué se compara la Palabra de Dios, cómo debe estudiarse y dónde debe estar? ¿Qué beneficios nos aporta? </a:t>
            </a:r>
            <a:r>
              <a:rPr lang="pt-BR" sz="2400" dirty="0" err="1">
                <a:solidFill>
                  <a:srgbClr val="FFC000"/>
                </a:solidFill>
              </a:rPr>
              <a:t>Sl</a:t>
            </a:r>
            <a:r>
              <a:rPr lang="pt-BR" sz="2400" dirty="0">
                <a:solidFill>
                  <a:srgbClr val="FFC000"/>
                </a:solidFill>
              </a:rPr>
              <a:t> 119:105; At 17:11; </a:t>
            </a:r>
            <a:r>
              <a:rPr lang="pt-BR" sz="2400" dirty="0" err="1">
                <a:solidFill>
                  <a:srgbClr val="FFC000"/>
                </a:solidFill>
              </a:rPr>
              <a:t>Sl</a:t>
            </a:r>
            <a:r>
              <a:rPr lang="pt-BR" sz="2400" dirty="0">
                <a:solidFill>
                  <a:srgbClr val="FFC000"/>
                </a:solidFill>
              </a:rPr>
              <a:t> 119:11; 2Tm 3:15,16</a:t>
            </a:r>
          </a:p>
        </p:txBody>
      </p:sp>
    </p:spTree>
    <p:extLst>
      <p:ext uri="{BB962C8B-B14F-4D97-AF65-F5344CB8AC3E}">
        <p14:creationId xmlns:p14="http://schemas.microsoft.com/office/powerpoint/2010/main" val="132324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469188" y="2069752"/>
            <a:ext cx="4854979" cy="1691088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Lámpara para mis pies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 TU PALABRA</a:t>
            </a:r>
            <a:r>
              <a:rPr lang="es-ES" sz="2400" dirty="0"/>
              <a:t>, y luz en mis caminos.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1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5309419" y="1718885"/>
            <a:ext cx="6046839" cy="1938715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¡Las informaciones de Dios son para </a:t>
            </a:r>
            <a:r>
              <a:rPr lang="es-ES" sz="2400" dirty="0">
                <a:latin typeface="Montserrat Black" panose="00000A00000000000000" pitchFamily="50" charset="0"/>
              </a:rPr>
              <a:t>NUESTRO BIEN</a:t>
            </a:r>
            <a:r>
              <a:rPr lang="es-ES" sz="2400" dirty="0"/>
              <a:t>! ¡Iluminan el camino de nuestras vidas para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TROPECEMOS</a:t>
            </a:r>
            <a:r>
              <a:rPr lang="es-ES" sz="2400" dirty="0"/>
              <a:t>!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4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13">
            <a:extLst>
              <a:ext uri="{FF2B5EF4-FFF2-40B4-BE49-F238E27FC236}">
                <a16:creationId xmlns:a16="http://schemas.microsoft.com/office/drawing/2014/main" id="{36DBBC03-5AA6-43E8-9354-9A8423EC4C96}"/>
              </a:ext>
            </a:extLst>
          </p:cNvPr>
          <p:cNvGrpSpPr>
            <a:grpSpLocks/>
          </p:cNvGrpSpPr>
          <p:nvPr/>
        </p:nvGrpSpPr>
        <p:grpSpPr bwMode="auto">
          <a:xfrm>
            <a:off x="5713413" y="762000"/>
            <a:ext cx="5638800" cy="5208588"/>
            <a:chOff x="874597" y="762001"/>
            <a:chExt cx="5639162" cy="5208727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0E0F5B-C395-4D71-A77C-78E7C5CF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97" y="762001"/>
              <a:ext cx="1278019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52E8063-EA0C-4B37-968B-D564BCCF2D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35739" y="762001"/>
              <a:ext cx="1278020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0DBBB51-9C7E-4141-8B91-AA4CC5F2A9B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74597" y="5080116"/>
              <a:ext cx="1278019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557C5E9-C297-4A54-AE85-8D9F032E8D5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35739" y="5080116"/>
              <a:ext cx="1278020" cy="890612"/>
            </a:xfrm>
            <a:custGeom>
              <a:avLst/>
              <a:gdLst>
                <a:gd name="T0" fmla="*/ 221 w 221"/>
                <a:gd name="T1" fmla="*/ 0 h 154"/>
                <a:gd name="T2" fmla="*/ 0 w 221"/>
                <a:gd name="T3" fmla="*/ 0 h 154"/>
                <a:gd name="T4" fmla="*/ 0 w 221"/>
                <a:gd name="T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54">
                  <a:moveTo>
                    <a:pt x="221" y="0"/>
                  </a:moveTo>
                  <a:lnTo>
                    <a:pt x="0" y="0"/>
                  </a:lnTo>
                  <a:lnTo>
                    <a:pt x="0" y="154"/>
                  </a:lnTo>
                </a:path>
              </a:pathLst>
            </a:custGeom>
            <a:noFill/>
            <a:ln w="14288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49EB7-24BD-406E-95AD-89896E41424E}"/>
              </a:ext>
            </a:extLst>
          </p:cNvPr>
          <p:cNvSpPr/>
          <p:nvPr/>
        </p:nvSpPr>
        <p:spPr>
          <a:xfrm>
            <a:off x="6978650" y="5770563"/>
            <a:ext cx="3114675" cy="4206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AF5109C-C600-424B-B978-2CC3A50E73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916AC1-6275-452E-B7B7-F7AA4189DC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071" y="2208031"/>
            <a:ext cx="5771968" cy="1833027"/>
          </a:xfrm>
          <a:prstGeom prst="rect">
            <a:avLst/>
          </a:prstGeom>
          <a:solidFill>
            <a:schemeClr val="accent5">
              <a:alpha val="6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altLang="pt-BR" sz="2400" dirty="0"/>
              <a:t> </a:t>
            </a:r>
            <a:r>
              <a:rPr lang="es-ES" altLang="pt-BR" sz="2400" dirty="0"/>
              <a:t>Los contadores son profesionales que buscan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INCANSABLEMENTE</a:t>
            </a:r>
            <a:r>
              <a:rPr lang="es-ES" altLang="pt-BR" sz="2400" dirty="0"/>
              <a:t> presentar información contable de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CALIDAD</a:t>
            </a:r>
            <a:r>
              <a:rPr lang="es-ES" altLang="pt-BR" sz="2400" dirty="0"/>
              <a:t>.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1441518" y="624409"/>
            <a:ext cx="6109656" cy="2163036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No Basta con saber que </a:t>
            </a:r>
            <a:r>
              <a:rPr lang="es-ES" sz="2400" dirty="0">
                <a:latin typeface="Montserrat Black" panose="00000A00000000000000" pitchFamily="50" charset="0"/>
              </a:rPr>
              <a:t>LA BIBLIA EXISTE </a:t>
            </a:r>
            <a:r>
              <a:rPr lang="es-ES" sz="2400" dirty="0"/>
              <a:t>o guardarla en un lugar especial de tu casa;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SU CONTENIDO TIENE QUE ESTAR EN TU CORAZÓN</a:t>
            </a:r>
            <a:r>
              <a:rPr lang="es-ES" sz="2400" dirty="0"/>
              <a:t>.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7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1441517" y="624409"/>
            <a:ext cx="5696701" cy="2295772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¿cómo reaccionas cuando te dicen que Jesús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 EL ÚNICO CAMINO</a:t>
            </a:r>
            <a:r>
              <a:rPr lang="es-ES" sz="2400" dirty="0"/>
              <a:t>, la única verdad y el único camino a la vida? 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1485763" y="624410"/>
            <a:ext cx="5195256" cy="1986056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¿Te das cuenta de que te beneficiarás enormemente de tener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PALABRA DE DIOS EN TU CORAZÓN</a:t>
            </a:r>
            <a:r>
              <a:rPr lang="es-ES" sz="2400" dirty="0"/>
              <a:t>? 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6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4" name="Espaço Reservado para Texto 1">
            <a:extLst>
              <a:ext uri="{FF2B5EF4-FFF2-40B4-BE49-F238E27FC236}">
                <a16:creationId xmlns:a16="http://schemas.microsoft.com/office/drawing/2014/main" id="{16730D1E-B937-4BD2-82EA-B75B3D464E3E}"/>
              </a:ext>
            </a:extLst>
          </p:cNvPr>
          <p:cNvSpPr txBox="1">
            <a:spLocks/>
          </p:cNvSpPr>
          <p:nvPr/>
        </p:nvSpPr>
        <p:spPr>
          <a:xfrm>
            <a:off x="1490132" y="624409"/>
            <a:ext cx="4822178" cy="1927062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</p:spPr>
        <p:txBody>
          <a:bodyPr anchor="ctr" anchorCtr="1"/>
          <a:lstStyle>
            <a:lvl1pPr marL="228600" indent="-22860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¿Permitirás que Jesús se te revele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 TRAVÉS DE LA BIBLIA </a:t>
            </a:r>
            <a:r>
              <a:rPr lang="es-ES" sz="2400" dirty="0"/>
              <a:t>en los próximos estudios?</a:t>
            </a:r>
            <a:endParaRPr lang="pt-BR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8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B598512-7665-4257-8FAF-DC3F1196ED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0D36153-05BC-481C-AA91-7D5EB97E54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467" y="618222"/>
            <a:ext cx="6039293" cy="2228217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lIns="72000" rIns="72000" anchor="ctr" anchorCtr="0"/>
          <a:lstStyle/>
          <a:p>
            <a:pPr marL="0" indent="0">
              <a:buNone/>
            </a:pPr>
            <a:r>
              <a:rPr lang="es-ES" sz="2400" dirty="0"/>
              <a:t>¿Te has parado a pensar alguna vez que la información que se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ENCUENTRA EN LA BIBLIA</a:t>
            </a:r>
            <a:r>
              <a:rPr lang="es-ES" sz="2400" dirty="0"/>
              <a:t>, la Palabra de Dios, tiene estos mismos atributos?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7100" y="1405792"/>
            <a:ext cx="5035966" cy="177986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¿Qué sello de calidad "pone" Jesús a la información contenida en la Biblia?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17:17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59741" y="956604"/>
            <a:ext cx="5294671" cy="202257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FFC000"/>
                </a:solidFill>
              </a:rPr>
              <a:t> </a:t>
            </a:r>
            <a:r>
              <a:rPr lang="es-ES" altLang="pt-BR" sz="2400" dirty="0"/>
              <a:t>Santifícalos en la verdad;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TU PALABRA ES VERDAD</a:t>
            </a:r>
            <a:r>
              <a:rPr lang="es-ES" altLang="pt-BR" sz="2400" dirty="0"/>
              <a:t>. Jesús afirma que la Palabra de Dios, la Biblia, ¡</a:t>
            </a:r>
            <a:r>
              <a:rPr lang="es-ES" altLang="pt-BR" sz="2400" dirty="0">
                <a:latin typeface="Montserrat Black" panose="00000A00000000000000" pitchFamily="50" charset="0"/>
              </a:rPr>
              <a:t>ES LA VERDAD</a:t>
            </a:r>
            <a:r>
              <a:rPr lang="es-ES" altLang="pt-BR" sz="2400" dirty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57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1778" y="353961"/>
            <a:ext cx="8123448" cy="2315497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C000"/>
                </a:solidFill>
              </a:rPr>
              <a:t> </a:t>
            </a:r>
            <a:r>
              <a:rPr lang="es-ES" sz="2400" dirty="0"/>
              <a:t>¿Puede conocerse la verdad? ¿Hay respuestas sobre ella que yo pueda comprender? ¿Qué puede </a:t>
            </a:r>
            <a:r>
              <a:rPr lang="es-ES" sz="2400" dirty="0">
                <a:latin typeface="Montserrat Black" panose="00000A00000000000000" pitchFamily="50" charset="0"/>
              </a:rPr>
              <a:t>OFRECER EL CRISTIANISMO </a:t>
            </a:r>
            <a:r>
              <a:rPr lang="es-ES" sz="2400" dirty="0"/>
              <a:t>para dilucidar el problema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DEL SENTIDO DE LA VIDA PERSONAL </a:t>
            </a:r>
            <a:r>
              <a:rPr lang="es-ES" sz="2400" dirty="0"/>
              <a:t>y de la existencia del universo?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6453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359" y="410913"/>
            <a:ext cx="6289668" cy="2317539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s-ES" sz="2400" dirty="0"/>
              <a:t>El cristianismo se distingue de todas las demás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FILOSOFÍAS Y RELIGIONES </a:t>
            </a:r>
            <a:r>
              <a:rPr lang="es-ES" sz="2400" dirty="0"/>
              <a:t>porque es la única que presenta un </a:t>
            </a:r>
            <a:r>
              <a:rPr lang="es-ES" sz="2400" dirty="0">
                <a:latin typeface="Montserrat Black" panose="00000A00000000000000" pitchFamily="50" charset="0"/>
              </a:rPr>
              <a:t>HECHO (REALIDAD) QUE PERDURA</a:t>
            </a:r>
            <a:r>
              <a:rPr lang="es-ES" sz="2400" dirty="0"/>
              <a:t>: ¡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JESUCRISTO</a:t>
            </a:r>
            <a:r>
              <a:rPr lang="es-ES" sz="2400" dirty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6416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1909" y="1163081"/>
            <a:ext cx="4526322" cy="1816093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600" b="1" dirty="0">
                <a:solidFill>
                  <a:srgbClr val="FFC000"/>
                </a:solidFill>
              </a:rPr>
              <a:t> </a:t>
            </a: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es-ES" sz="2400" dirty="0"/>
              <a:t>¿Cómo se posiciona Jesús ante la humanidad?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14:6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3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3140EA5-A640-45D5-969B-166CDAA511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1AEA34F-B64B-40E8-8CC1-3F3439B7F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6376" y="656141"/>
            <a:ext cx="4901306" cy="1806839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anchor="ctr" anchorCtr="1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/>
              <a:t> </a:t>
            </a:r>
            <a:r>
              <a:rPr lang="es-ES" altLang="pt-BR" sz="2400" dirty="0"/>
              <a:t>Se presenta ante la humanidad como </a:t>
            </a:r>
            <a:r>
              <a:rPr lang="es-ES" alt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EL CAMINO, LA VERDAD Y LA VIDA</a:t>
            </a:r>
            <a:r>
              <a:rPr lang="es-ES" altLang="pt-BR" sz="2400" dirty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0315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28210</TotalTime>
  <Words>517</Words>
  <Application>Microsoft Office PowerPoint</Application>
  <PresentationFormat>Widescreen</PresentationFormat>
  <Paragraphs>25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Lato</vt:lpstr>
      <vt:lpstr>Montserrat Black</vt:lpstr>
      <vt:lpstr>Source Sans Pro Semibold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USB - Mitchel Urbano</cp:lastModifiedBy>
  <cp:revision>130</cp:revision>
  <dcterms:created xsi:type="dcterms:W3CDTF">2018-10-07T05:46:02Z</dcterms:created>
  <dcterms:modified xsi:type="dcterms:W3CDTF">2024-02-08T22:27:49Z</dcterms:modified>
</cp:coreProperties>
</file>